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9.xml" ContentType="application/vnd.openxmlformats-officedocument.presentationml.slideLayout+xml"/>
  <Override PartName="/ppt/theme/theme11.xml" ContentType="application/vnd.openxmlformats-officedocument.theme+xml"/>
  <Override PartName="/ppt/slideLayouts/slideLayout1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696" r:id="rId2"/>
    <p:sldMasterId id="2147483708" r:id="rId3"/>
    <p:sldMasterId id="2147483710" r:id="rId4"/>
    <p:sldMasterId id="2147483712" r:id="rId5"/>
    <p:sldMasterId id="2147483714" r:id="rId6"/>
    <p:sldMasterId id="2147483716" r:id="rId7"/>
    <p:sldMasterId id="2147483718" r:id="rId8"/>
    <p:sldMasterId id="2147483720" r:id="rId9"/>
    <p:sldMasterId id="2147483722" r:id="rId10"/>
    <p:sldMasterId id="2147483724" r:id="rId11"/>
    <p:sldMasterId id="2147483726" r:id="rId12"/>
  </p:sldMasterIdLst>
  <p:notesMasterIdLst>
    <p:notesMasterId r:id="rId52"/>
  </p:notesMasterIdLst>
  <p:handoutMasterIdLst>
    <p:handoutMasterId r:id="rId53"/>
  </p:handoutMasterIdLst>
  <p:sldIdLst>
    <p:sldId id="256" r:id="rId13"/>
    <p:sldId id="407" r:id="rId14"/>
    <p:sldId id="264" r:id="rId15"/>
    <p:sldId id="333" r:id="rId16"/>
    <p:sldId id="286" r:id="rId17"/>
    <p:sldId id="382" r:id="rId18"/>
    <p:sldId id="334" r:id="rId19"/>
    <p:sldId id="335" r:id="rId20"/>
    <p:sldId id="336" r:id="rId21"/>
    <p:sldId id="337" r:id="rId22"/>
    <p:sldId id="338" r:id="rId23"/>
    <p:sldId id="393" r:id="rId24"/>
    <p:sldId id="339" r:id="rId25"/>
    <p:sldId id="340" r:id="rId26"/>
    <p:sldId id="341" r:id="rId27"/>
    <p:sldId id="342" r:id="rId28"/>
    <p:sldId id="381" r:id="rId29"/>
    <p:sldId id="386" r:id="rId30"/>
    <p:sldId id="380" r:id="rId31"/>
    <p:sldId id="375" r:id="rId32"/>
    <p:sldId id="376" r:id="rId33"/>
    <p:sldId id="377" r:id="rId34"/>
    <p:sldId id="383" r:id="rId35"/>
    <p:sldId id="378" r:id="rId36"/>
    <p:sldId id="379" r:id="rId37"/>
    <p:sldId id="346" r:id="rId38"/>
    <p:sldId id="343" r:id="rId39"/>
    <p:sldId id="344" r:id="rId40"/>
    <p:sldId id="345" r:id="rId41"/>
    <p:sldId id="347" r:id="rId42"/>
    <p:sldId id="348" r:id="rId43"/>
    <p:sldId id="388" r:id="rId44"/>
    <p:sldId id="396" r:id="rId45"/>
    <p:sldId id="397" r:id="rId46"/>
    <p:sldId id="395" r:id="rId47"/>
    <p:sldId id="384" r:id="rId48"/>
    <p:sldId id="408" r:id="rId49"/>
    <p:sldId id="399" r:id="rId50"/>
    <p:sldId id="387" r:id="rId51"/>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37">
          <p15:clr>
            <a:srgbClr val="A4A3A4"/>
          </p15:clr>
        </p15:guide>
        <p15:guide id="2" orient="horz" pos="4107">
          <p15:clr>
            <a:srgbClr val="A4A3A4"/>
          </p15:clr>
        </p15:guide>
        <p15:guide id="3" orient="horz" pos="803">
          <p15:clr>
            <a:srgbClr val="A4A3A4"/>
          </p15:clr>
        </p15:guide>
        <p15:guide id="4" orient="horz">
          <p15:clr>
            <a:srgbClr val="A4A3A4"/>
          </p15:clr>
        </p15:guide>
        <p15:guide id="5" orient="horz" pos="2354">
          <p15:clr>
            <a:srgbClr val="A4A3A4"/>
          </p15:clr>
        </p15:guide>
        <p15:guide id="6" orient="horz" pos="365">
          <p15:clr>
            <a:srgbClr val="A4A3A4"/>
          </p15:clr>
        </p15:guide>
        <p15:guide id="7" orient="horz" pos="4319">
          <p15:clr>
            <a:srgbClr val="A4A3A4"/>
          </p15:clr>
        </p15:guide>
        <p15:guide id="8" pos="1199">
          <p15:clr>
            <a:srgbClr val="A4A3A4"/>
          </p15:clr>
        </p15:guide>
        <p15:guide id="9" pos="3414">
          <p15:clr>
            <a:srgbClr val="A4A3A4"/>
          </p15:clr>
        </p15:guide>
        <p15:guide id="10" pos="5398">
          <p15:clr>
            <a:srgbClr val="A4A3A4"/>
          </p15:clr>
        </p15:guide>
        <p15:guide id="11" pos="20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Remijan" initials="SR" lastIdx="20" clrIdx="0"/>
  <p:cmAuthor id="1" name="Kathryn Nichols" initials="KN" lastIdx="1" clrIdx="1"/>
  <p:cmAuthor id="2" name="Heather Antti" initials="HJ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AA"/>
    <a:srgbClr val="585858"/>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2084F-1550-4177-BFAF-9F11D23469E3}" v="1" dt="2023-03-22T19:44:09.7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79598" autoAdjust="0"/>
  </p:normalViewPr>
  <p:slideViewPr>
    <p:cSldViewPr snapToGrid="0" snapToObjects="1">
      <p:cViewPr varScale="1">
        <p:scale>
          <a:sx n="86" d="100"/>
          <a:sy n="86" d="100"/>
        </p:scale>
        <p:origin x="2362" y="72"/>
      </p:cViewPr>
      <p:guideLst>
        <p:guide orient="horz" pos="3737"/>
        <p:guide orient="horz" pos="4107"/>
        <p:guide orient="horz" pos="803"/>
        <p:guide orient="horz"/>
        <p:guide orient="horz" pos="2354"/>
        <p:guide orient="horz" pos="365"/>
        <p:guide orient="horz" pos="4319"/>
        <p:guide pos="1199"/>
        <p:guide pos="3414"/>
        <p:guide pos="5398"/>
        <p:guide pos="20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1902" y="-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EBEA6ED-D37B-8949-B77B-883D9B36B71E}" type="datetimeFigureOut">
              <a:rPr lang="en-US" smtClean="0"/>
              <a:t>3/30/2024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3DF989CE-993E-4346-A2B5-76EBEF72224F}" type="slidenum">
              <a:rPr lang="en-US" smtClean="0"/>
              <a:t>‹#›</a:t>
            </a:fld>
            <a:endParaRPr lang="en-US"/>
          </a:p>
        </p:txBody>
      </p:sp>
    </p:spTree>
    <p:extLst>
      <p:ext uri="{BB962C8B-B14F-4D97-AF65-F5344CB8AC3E}">
        <p14:creationId xmlns:p14="http://schemas.microsoft.com/office/powerpoint/2010/main" val="3755838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C53E66FE-5698-4338-89CB-54E34294DE13}" type="datetimeFigureOut">
              <a:rPr lang="en-US" smtClean="0"/>
              <a:t>3/30/2024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2B7D148C-4E1D-4E94-B839-C988F3D91C15}" type="slidenum">
              <a:rPr lang="en-US" smtClean="0"/>
              <a:t>‹#›</a:t>
            </a:fld>
            <a:endParaRPr lang="en-US" dirty="0"/>
          </a:p>
        </p:txBody>
      </p:sp>
    </p:spTree>
    <p:extLst>
      <p:ext uri="{BB962C8B-B14F-4D97-AF65-F5344CB8AC3E}">
        <p14:creationId xmlns:p14="http://schemas.microsoft.com/office/powerpoint/2010/main" val="2950221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GMS for President-elects and AG’s to give overview of district</a:t>
            </a:r>
            <a:r>
              <a:rPr lang="en-US" baseline="0" dirty="0"/>
              <a:t> grants, possible projects, eligibility, timelines for applying and reporting.</a:t>
            </a:r>
          </a:p>
          <a:p>
            <a:r>
              <a:rPr lang="en-US" baseline="0" dirty="0"/>
              <a:t>GMS at District Conference to give more details on how to manage the grant, application and reporting process.  Encourage Foundation chairs, grants chairs, other club members to attend. Friday, May 1, 9 a.m.</a:t>
            </a:r>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t>1</a:t>
            </a:fld>
            <a:endParaRPr lang="en-US" dirty="0"/>
          </a:p>
        </p:txBody>
      </p:sp>
    </p:spTree>
    <p:extLst>
      <p:ext uri="{BB962C8B-B14F-4D97-AF65-F5344CB8AC3E}">
        <p14:creationId xmlns:p14="http://schemas.microsoft.com/office/powerpoint/2010/main" val="3270142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9"/>
              </a:spcBef>
            </a:pPr>
            <a:r>
              <a:rPr lang="en-US" dirty="0">
                <a:latin typeface="Georgia" pitchFamily="18" charset="0"/>
                <a:ea typeface="Times New Roman"/>
              </a:rPr>
              <a:t>Speaking points:</a:t>
            </a:r>
          </a:p>
          <a:p>
            <a:pPr marL="181225" indent="-181225">
              <a:spcBef>
                <a:spcPts val="1269"/>
              </a:spcBef>
              <a:buFont typeface="Arial" pitchFamily="34" charset="0"/>
              <a:buChar char="•"/>
            </a:pPr>
            <a:r>
              <a:rPr lang="en-US" dirty="0">
                <a:latin typeface="Georgia" pitchFamily="18" charset="0"/>
                <a:ea typeface="Times New Roman"/>
              </a:rPr>
              <a:t>Asking members of the community what they need and what strengths they bring to the project results in greater support and involvement, which leads to a more sustainable, lasting impact.</a:t>
            </a:r>
          </a:p>
          <a:p>
            <a:pPr marL="181225" indent="-181225">
              <a:spcBef>
                <a:spcPts val="1269"/>
              </a:spcBef>
              <a:buFont typeface="Arial" pitchFamily="34" charset="0"/>
              <a:buChar char="•"/>
            </a:pPr>
            <a:r>
              <a:rPr lang="en-US" dirty="0">
                <a:latin typeface="Georgia" pitchFamily="18" charset="0"/>
                <a:ea typeface="Times New Roman"/>
              </a:rPr>
              <a:t>Once the needs are identified, your club should consider which can be addressed with the resources, skills, and availability of your club and its potential partners, including other Rotary clubs, districts, The Rotary Foundation, and non-Rotary organizations.</a:t>
            </a:r>
          </a:p>
          <a:p>
            <a:pPr marL="181225" indent="-181225">
              <a:spcBef>
                <a:spcPts val="1269"/>
              </a:spcBef>
              <a:buFont typeface="Arial" pitchFamily="34" charset="0"/>
              <a:buChar char="•"/>
            </a:pPr>
            <a:r>
              <a:rPr lang="en-US" dirty="0">
                <a:latin typeface="Georgia" pitchFamily="18" charset="0"/>
                <a:ea typeface="Times New Roman"/>
              </a:rPr>
              <a:t>Continue involving the community during the selection of the project and its planning and implementation.</a:t>
            </a:r>
          </a:p>
          <a:p>
            <a:pPr marL="181225" indent="-181225">
              <a:spcBef>
                <a:spcPts val="1269"/>
              </a:spcBef>
              <a:buFont typeface="Arial" pitchFamily="34" charset="0"/>
              <a:buChar char="•"/>
            </a:pPr>
            <a:r>
              <a:rPr lang="en-US" dirty="0">
                <a:latin typeface="Georgia" pitchFamily="18" charset="0"/>
                <a:ea typeface="Times New Roman"/>
              </a:rPr>
              <a:t>The Rotary publications </a:t>
            </a:r>
            <a:r>
              <a:rPr lang="en-US" i="1" dirty="0">
                <a:latin typeface="Georgia" pitchFamily="18" charset="0"/>
                <a:ea typeface="Times New Roman"/>
              </a:rPr>
              <a:t>Communities in Action </a:t>
            </a:r>
            <a:r>
              <a:rPr lang="en-US" dirty="0">
                <a:latin typeface="Georgia" pitchFamily="18" charset="0"/>
                <a:ea typeface="Times New Roman"/>
              </a:rPr>
              <a:t>and </a:t>
            </a:r>
            <a:r>
              <a:rPr lang="en-US" i="1" dirty="0">
                <a:latin typeface="Georgia" pitchFamily="18" charset="0"/>
                <a:ea typeface="Times New Roman"/>
              </a:rPr>
              <a:t>Community Assessment Tools </a:t>
            </a:r>
            <a:r>
              <a:rPr lang="en-US" dirty="0">
                <a:latin typeface="Georgia" pitchFamily="18" charset="0"/>
                <a:ea typeface="Times New Roman"/>
              </a:rPr>
              <a:t>offer information and resources for conducting a community needs assessment.</a:t>
            </a:r>
          </a:p>
          <a:p>
            <a:pPr>
              <a:spcBef>
                <a:spcPts val="1269"/>
              </a:spcBef>
            </a:pPr>
            <a:endParaRPr lang="en-US" dirty="0">
              <a:latin typeface="Georgia" pitchFamily="18" charset="0"/>
              <a:ea typeface="Times New Roman"/>
            </a:endParaRPr>
          </a:p>
          <a:p>
            <a:pPr>
              <a:spcBef>
                <a:spcPts val="1269"/>
              </a:spcBef>
            </a:pPr>
            <a:r>
              <a:rPr lang="en-US" dirty="0">
                <a:latin typeface="Georgia" pitchFamily="18" charset="0"/>
                <a:ea typeface="Times New Roman"/>
              </a:rPr>
              <a:t>Discussion questions:</a:t>
            </a:r>
          </a:p>
          <a:p>
            <a:pPr marL="181225" indent="-181225">
              <a:buFont typeface="Arial" pitchFamily="34" charset="0"/>
              <a:buChar char="•"/>
            </a:pPr>
            <a:r>
              <a:rPr lang="en-US" dirty="0">
                <a:latin typeface="Georgia" pitchFamily="18" charset="0"/>
              </a:rPr>
              <a:t>Has anyone been involved in conducting a community needs assessment? What was your experience?</a:t>
            </a:r>
          </a:p>
          <a:p>
            <a:pPr marL="181225" indent="-181225">
              <a:buFont typeface="Arial" pitchFamily="34" charset="0"/>
              <a:buChar char="•"/>
            </a:pPr>
            <a:r>
              <a:rPr lang="en-US" dirty="0">
                <a:latin typeface="Georgia" pitchFamily="18" charset="0"/>
              </a:rPr>
              <a:t>What successes or challenges can you share?</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9"/>
              </a:spcBef>
            </a:pPr>
            <a:r>
              <a:rPr lang="en-US" dirty="0">
                <a:latin typeface="Georgia" pitchFamily="18" charset="0"/>
              </a:rPr>
              <a:t>Speaking points:</a:t>
            </a:r>
          </a:p>
          <a:p>
            <a:pPr marL="181225" indent="-181225" defTabSz="966529">
              <a:spcBef>
                <a:spcPts val="1269"/>
              </a:spcBef>
              <a:buFont typeface="Arial" pitchFamily="34" charset="0"/>
              <a:buChar char="•"/>
              <a:defRPr/>
            </a:pPr>
            <a:r>
              <a:rPr lang="en-US" dirty="0">
                <a:latin typeface="Georgia" pitchFamily="18" charset="0"/>
              </a:rPr>
              <a:t>With partners, Rotary clubs are able to implement projects they could not do on their own.</a:t>
            </a:r>
          </a:p>
          <a:p>
            <a:pPr marL="181225" indent="-181225">
              <a:spcBef>
                <a:spcPts val="1269"/>
              </a:spcBef>
              <a:buFont typeface="Arial" pitchFamily="34" charset="0"/>
              <a:buChar char="•"/>
            </a:pPr>
            <a:r>
              <a:rPr lang="en-US" dirty="0">
                <a:latin typeface="Georgia" pitchFamily="18" charset="0"/>
              </a:rPr>
              <a:t>Partners can include other clubs, districts, or non-Rotary organizations. </a:t>
            </a:r>
          </a:p>
          <a:p>
            <a:pPr marL="181225" indent="-181225">
              <a:spcBef>
                <a:spcPts val="1269"/>
              </a:spcBef>
              <a:buFont typeface="Arial" pitchFamily="34" charset="0"/>
              <a:buChar char="•"/>
            </a:pPr>
            <a:r>
              <a:rPr lang="en-US" dirty="0">
                <a:latin typeface="Georgia" pitchFamily="18" charset="0"/>
              </a:rPr>
              <a:t>For district grants, clubs can partner with clubs in the district or with other districts and their clubs. </a:t>
            </a:r>
          </a:p>
          <a:p>
            <a:pPr marL="181225" indent="-181225">
              <a:spcBef>
                <a:spcPts val="1269"/>
              </a:spcBef>
              <a:buFont typeface="Arial" pitchFamily="34" charset="0"/>
              <a:buChar char="•"/>
            </a:pPr>
            <a:r>
              <a:rPr lang="en-US" dirty="0">
                <a:latin typeface="Georgia" pitchFamily="18" charset="0"/>
              </a:rPr>
              <a:t>Good communication helps keep all partners involved and allows them all to provide oversight. </a:t>
            </a:r>
          </a:p>
          <a:p>
            <a:pPr marL="181225" indent="-181225">
              <a:spcBef>
                <a:spcPts val="1269"/>
              </a:spcBef>
              <a:buFont typeface="Arial" pitchFamily="34" charset="0"/>
              <a:buChar char="•"/>
            </a:pPr>
            <a:r>
              <a:rPr lang="en-US" dirty="0">
                <a:latin typeface="Georgia" pitchFamily="18" charset="0"/>
              </a:rPr>
              <a:t>Consider creating new partnerships and expanding Rotary networks.</a:t>
            </a:r>
          </a:p>
          <a:p>
            <a:pPr marL="181225" indent="-181225">
              <a:spcBef>
                <a:spcPts val="1269"/>
              </a:spcBef>
              <a:buFont typeface="Arial" pitchFamily="34" charset="0"/>
              <a:buChar char="•"/>
            </a:pPr>
            <a:r>
              <a:rPr lang="en-US" dirty="0">
                <a:latin typeface="Georgia" pitchFamily="18" charset="0"/>
              </a:rPr>
              <a:t>Effective communication with project partners:</a:t>
            </a:r>
          </a:p>
          <a:p>
            <a:pPr marL="664488" lvl="1" indent="-181225">
              <a:spcBef>
                <a:spcPts val="1269"/>
              </a:spcBef>
              <a:buFont typeface="Courier New" pitchFamily="49" charset="0"/>
              <a:buChar char="o"/>
            </a:pPr>
            <a:r>
              <a:rPr lang="en-US" dirty="0">
                <a:latin typeface="Georgia" pitchFamily="18" charset="0"/>
              </a:rPr>
              <a:t>Establish how and how often you will be in contact to discuss the project.</a:t>
            </a:r>
          </a:p>
          <a:p>
            <a:pPr marL="664488" lvl="1" indent="-181225">
              <a:spcBef>
                <a:spcPts val="1269"/>
              </a:spcBef>
              <a:buFont typeface="Courier New" pitchFamily="49" charset="0"/>
              <a:buChar char="o"/>
            </a:pPr>
            <a:r>
              <a:rPr lang="en-US" dirty="0">
                <a:latin typeface="Georgia" pitchFamily="18" charset="0"/>
              </a:rPr>
              <a:t>Make sure everyone has correct information, such as email addresses for the club presidents and project committees for all partners.</a:t>
            </a:r>
          </a:p>
          <a:p>
            <a:pPr marL="664488" lvl="1" indent="-181225">
              <a:spcBef>
                <a:spcPts val="1269"/>
              </a:spcBef>
              <a:buFont typeface="Courier New" pitchFamily="49" charset="0"/>
              <a:buChar char="o"/>
            </a:pPr>
            <a:r>
              <a:rPr lang="en-US" dirty="0">
                <a:latin typeface="Georgia" pitchFamily="18" charset="0"/>
              </a:rPr>
              <a:t>Set up an alternate plan for communication, such as using a webinar, social media, or a teleconference.</a:t>
            </a:r>
          </a:p>
          <a:p>
            <a:pPr>
              <a:spcBef>
                <a:spcPts val="1269"/>
              </a:spcBef>
            </a:pPr>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Speaking points:</a:t>
            </a:r>
          </a:p>
          <a:p>
            <a:pPr marL="181225" indent="-181225">
              <a:buFont typeface="Arial" pitchFamily="34" charset="0"/>
              <a:buChar char="•"/>
            </a:pPr>
            <a:r>
              <a:rPr lang="en-US" dirty="0">
                <a:latin typeface="Georgia" pitchFamily="18" charset="0"/>
              </a:rPr>
              <a:t>Rotarians must manage all projects that receive funding from The Rotary Foundation. </a:t>
            </a:r>
          </a:p>
          <a:p>
            <a:pPr marL="181225" indent="-181225">
              <a:buFont typeface="Arial" pitchFamily="34" charset="0"/>
              <a:buChar char="•"/>
            </a:pPr>
            <a:r>
              <a:rPr lang="en-US" dirty="0">
                <a:latin typeface="Georgia" pitchFamily="18" charset="0"/>
              </a:rPr>
              <a:t>Suggest a committee of three Rotarians to manage the project.</a:t>
            </a:r>
          </a:p>
          <a:p>
            <a:pPr marL="181225" indent="-181225">
              <a:buFont typeface="Arial" pitchFamily="34" charset="0"/>
              <a:buChar char="•"/>
            </a:pPr>
            <a:r>
              <a:rPr lang="en-US" dirty="0">
                <a:latin typeface="Georgia" pitchFamily="18" charset="0"/>
              </a:rPr>
              <a:t>Roles and responsibilities should be assigned to everyone on the committee.</a:t>
            </a:r>
          </a:p>
          <a:p>
            <a:pPr marL="181225" indent="-181225">
              <a:buFont typeface="Arial" pitchFamily="34" charset="0"/>
              <a:buChar char="•"/>
            </a:pPr>
            <a:r>
              <a:rPr lang="en-US" dirty="0">
                <a:latin typeface="Georgia" pitchFamily="18" charset="0"/>
              </a:rPr>
              <a:t>Create a plan for managing funds and implementing the project.</a:t>
            </a:r>
          </a:p>
          <a:p>
            <a:pPr marL="181225" indent="-181225">
              <a:buFont typeface="Arial" pitchFamily="34" charset="0"/>
              <a:buChar char="•"/>
            </a:pPr>
            <a:r>
              <a:rPr lang="en-US" dirty="0">
                <a:latin typeface="Georgia" pitchFamily="18" charset="0"/>
              </a:rPr>
              <a:t>Develop a budget that includes details and a timeline for the purchase and distribution of goods, training, and any other activities.</a:t>
            </a:r>
          </a:p>
          <a:p>
            <a:pPr marL="181225" indent="-181225">
              <a:buFont typeface="Arial" pitchFamily="34" charset="0"/>
              <a:buChar char="•"/>
            </a:pPr>
            <a:r>
              <a:rPr lang="en-US" dirty="0">
                <a:latin typeface="Georgia" pitchFamily="18" charset="0"/>
              </a:rPr>
              <a:t>Consider your liability for the project, ensure that your club is protected, and have a contingency plan in case something goes wrong.</a:t>
            </a:r>
          </a:p>
          <a:p>
            <a:pPr marL="181225" indent="-181225">
              <a:buFont typeface="Arial" pitchFamily="34" charset="0"/>
              <a:buChar char="•"/>
            </a:pPr>
            <a:r>
              <a:rPr lang="en-US" dirty="0">
                <a:latin typeface="Georgia" pitchFamily="18" charset="0"/>
              </a:rPr>
              <a:t>Set up a process for retaining documents related to the grant (see club MOU section 6) before funds are received.</a:t>
            </a: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Speaking points:</a:t>
            </a:r>
          </a:p>
          <a:p>
            <a:pPr marL="181225" indent="-181225">
              <a:buFont typeface="Arial" pitchFamily="34" charset="0"/>
              <a:buChar char="•"/>
            </a:pPr>
            <a:r>
              <a:rPr lang="en-US" dirty="0">
                <a:latin typeface="Georgia" pitchFamily="18" charset="0"/>
              </a:rPr>
              <a:t>A budget should be realistic and comprehensive to ensure adequate funding.</a:t>
            </a:r>
          </a:p>
          <a:p>
            <a:pPr marL="181225" indent="-181225">
              <a:buFont typeface="Arial" pitchFamily="34" charset="0"/>
              <a:buChar char="•"/>
            </a:pPr>
            <a:r>
              <a:rPr lang="en-US" dirty="0">
                <a:latin typeface="Georgia" pitchFamily="18" charset="0"/>
              </a:rPr>
              <a:t>When choosing a supplier, Rotarians should use a competitive bidding process to ensure that they get the highest quality goods at the best prices. </a:t>
            </a:r>
          </a:p>
          <a:p>
            <a:pPr marL="181225" indent="-181225">
              <a:buFont typeface="Arial" pitchFamily="34" charset="0"/>
              <a:buChar char="•"/>
            </a:pPr>
            <a:r>
              <a:rPr lang="en-US" dirty="0">
                <a:latin typeface="Georgia" pitchFamily="18" charset="0"/>
              </a:rPr>
              <a:t>Clubs should keep records of any submitted bids. </a:t>
            </a:r>
          </a:p>
          <a:p>
            <a:pPr marL="181225" indent="-181225">
              <a:buFont typeface="Arial" pitchFamily="34" charset="0"/>
              <a:buChar char="•"/>
            </a:pPr>
            <a:r>
              <a:rPr lang="en-US" dirty="0">
                <a:latin typeface="Georgia" pitchFamily="18" charset="0"/>
              </a:rPr>
              <a:t>Clubs must disclose any potential or real conflicts of interest related to the budget.</a:t>
            </a:r>
          </a:p>
          <a:p>
            <a:endParaRPr lang="en-US" dirty="0">
              <a:latin typeface="Georgia" pitchFamily="18" charset="0"/>
            </a:endParaRP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Speaking points:</a:t>
            </a:r>
          </a:p>
          <a:p>
            <a:pPr marL="181225" indent="-181225" defTabSz="966529">
              <a:buFont typeface="Arial" pitchFamily="34" charset="0"/>
              <a:buChar char="•"/>
              <a:defRPr/>
            </a:pPr>
            <a:r>
              <a:rPr lang="en-US" dirty="0">
                <a:latin typeface="Georgia" pitchFamily="18" charset="0"/>
              </a:rPr>
              <a:t>A good place to start when defining a sustainable goal is to consider what change in behavior or knowledge you hope project participants will achieve. </a:t>
            </a:r>
          </a:p>
          <a:p>
            <a:pPr marL="181225" indent="-181225" defTabSz="966529">
              <a:buFont typeface="Arial" pitchFamily="34" charset="0"/>
              <a:buChar char="•"/>
              <a:defRPr/>
            </a:pPr>
            <a:r>
              <a:rPr lang="en-US" dirty="0">
                <a:latin typeface="Georgia" pitchFamily="18" charset="0"/>
              </a:rPr>
              <a:t>Ensure that all project components directly support those goals.</a:t>
            </a:r>
          </a:p>
          <a:p>
            <a:pPr marL="181225" indent="-181225">
              <a:buFont typeface="Arial" pitchFamily="34" charset="0"/>
              <a:buChar char="•"/>
            </a:pPr>
            <a:r>
              <a:rPr lang="en-US" dirty="0">
                <a:latin typeface="Georgia" pitchFamily="18" charset="0"/>
              </a:rPr>
              <a:t>Project goals should be measurable so you can quantify the impact of the project.</a:t>
            </a:r>
          </a:p>
          <a:p>
            <a:pPr marL="181225" indent="-181225">
              <a:buFont typeface="Arial" pitchFamily="34" charset="0"/>
              <a:buChar char="•"/>
            </a:pPr>
            <a:r>
              <a:rPr lang="en-US" dirty="0">
                <a:latin typeface="Georgia" pitchFamily="18" charset="0"/>
              </a:rPr>
              <a:t>Goals should support sustainable activities that can continue after grant funds are spent.</a:t>
            </a:r>
          </a:p>
          <a:p>
            <a:pPr marL="181225" indent="-181225">
              <a:buFont typeface="Arial" pitchFamily="34" charset="0"/>
              <a:buChar char="•"/>
            </a:pPr>
            <a:r>
              <a:rPr lang="en-US" dirty="0">
                <a:latin typeface="Georgia" pitchFamily="18" charset="0"/>
              </a:rPr>
              <a:t>Both qualitative (descriptive) and quantitative (numeric) goals should be included.</a:t>
            </a:r>
          </a:p>
          <a:p>
            <a:pPr marL="181225" indent="-181225">
              <a:buFont typeface="Arial" pitchFamily="34" charset="0"/>
              <a:buChar char="•"/>
            </a:pPr>
            <a:r>
              <a:rPr lang="en-US" dirty="0">
                <a:latin typeface="Georgia" pitchFamily="18" charset="0"/>
              </a:rPr>
              <a:t>Start by gathering baseline data from your needs assessment. (For example, a hospital delivering 1,000 babies per year has an infant mortality rate of 15 percent and a maternal mortality rate of 8 percent.)</a:t>
            </a:r>
          </a:p>
          <a:p>
            <a:pPr marL="181225" indent="-181225">
              <a:buFont typeface="Arial" pitchFamily="34" charset="0"/>
              <a:buChar char="•"/>
            </a:pPr>
            <a:r>
              <a:rPr lang="en-US" dirty="0">
                <a:latin typeface="Georgia" pitchFamily="18" charset="0"/>
              </a:rPr>
              <a:t>Then set concrete project goals. (For example, within three years, the infant mortality rate will be reduced to 8 percent, and the maternal mortality rate to 4 percent.)</a:t>
            </a:r>
          </a:p>
          <a:p>
            <a:pPr marL="181225" indent="-181225">
              <a:buFont typeface="Arial" pitchFamily="34" charset="0"/>
              <a:buChar char="•"/>
            </a:pPr>
            <a:r>
              <a:rPr lang="en-US" dirty="0">
                <a:latin typeface="Georgia" pitchFamily="18" charset="0"/>
              </a:rPr>
              <a:t>Determine how and when you will measure your results. (For example, create an annual report using hospital statistics.)</a:t>
            </a:r>
          </a:p>
          <a:p>
            <a:endParaRPr lang="en-US" dirty="0">
              <a:latin typeface="Georgia" pitchFamily="18" charset="0"/>
            </a:endParaRPr>
          </a:p>
          <a:p>
            <a:r>
              <a:rPr lang="en-US" dirty="0">
                <a:latin typeface="Georgia" pitchFamily="18" charset="0"/>
              </a:rPr>
              <a:t>Discussion questions:</a:t>
            </a:r>
          </a:p>
          <a:p>
            <a:pPr marL="181225" indent="-181225">
              <a:buFont typeface="Arial" pitchFamily="34" charset="0"/>
              <a:buChar char="•"/>
            </a:pPr>
            <a:r>
              <a:rPr lang="en-US" dirty="0">
                <a:latin typeface="Georgia" pitchFamily="18" charset="0"/>
              </a:rPr>
              <a:t>What are some characteristics of a sustainable goal? </a:t>
            </a:r>
          </a:p>
          <a:p>
            <a:pPr marL="181225" indent="-181225">
              <a:buFont typeface="Arial" pitchFamily="34" charset="0"/>
              <a:buChar char="•"/>
            </a:pPr>
            <a:r>
              <a:rPr lang="en-US" dirty="0">
                <a:latin typeface="Georgia" pitchFamily="18" charset="0"/>
              </a:rPr>
              <a:t>What sustainable goals have you seen set in projects?</a:t>
            </a:r>
          </a:p>
          <a:p>
            <a:pPr marL="181225" indent="-181225">
              <a:buFont typeface="Arial" pitchFamily="34" charset="0"/>
              <a:buChar char="•"/>
            </a:pPr>
            <a:r>
              <a:rPr lang="en-US" dirty="0">
                <a:latin typeface="Georgia" pitchFamily="18" charset="0"/>
              </a:rPr>
              <a:t>Describe a project or aspects of a project that directly link to a measurable goal.</a:t>
            </a: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Variety of projects: educational, health and literacy. </a:t>
            </a:r>
          </a:p>
          <a:p>
            <a:endParaRPr lang="en-US" dirty="0">
              <a:latin typeface="Georgia" pitchFamily="18" charset="0"/>
            </a:endParaRPr>
          </a:p>
          <a:p>
            <a:r>
              <a:rPr lang="en-US" dirty="0">
                <a:latin typeface="Georgia" pitchFamily="18" charset="0"/>
              </a:rPr>
              <a:t>(Tanzania on next slide!)</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Tanzania? YES, projects can be done outside of the U.S. Unlike a global grant which requires a partnering district or club, district grants DO NOT require a partner. Middletown Odessa is the primary club on a multiple club grant that drilled four wells in Tanzania last Fall with Kenny Woods doing the drilling. Project can take place anywhere here or abroad.</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See the Terms and Agreements </a:t>
            </a:r>
          </a:p>
          <a:p>
            <a:endParaRPr lang="en-US" dirty="0">
              <a:latin typeface="Georgia" pitchFamily="18" charset="0"/>
            </a:endParaRPr>
          </a:p>
          <a:p>
            <a:endParaRPr lang="en-US" dirty="0">
              <a:latin typeface="Georgia" pitchFamily="18" charset="0"/>
            </a:endParaRP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know if your club qualifies for a district grant?</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03968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Committee will consider prior year’s giving to the Annual fund as well as the current year to June 1.  REPEAT: ALL clubs eligible to apply for a district grant.</a:t>
            </a:r>
          </a:p>
          <a:p>
            <a:endParaRPr lang="en-US" dirty="0">
              <a:latin typeface="Georgia" pitchFamily="18" charset="0"/>
            </a:endParaRPr>
          </a:p>
          <a:p>
            <a:r>
              <a:rPr lang="en-US" dirty="0">
                <a:latin typeface="Georgia" pitchFamily="18" charset="0"/>
              </a:rPr>
              <a:t>Example: If you submit a grant application in June of this year, 2015, the grants committee will look at your club’s giving to the Annual fund at the end of June 2104 (the year prior!) as well as the current year as of June 1, 2015. If your club reached $100 per capita at either point, your club’s grant application will be given serious consideration over a club that did not reach $100 per capita at either point.</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57066" indent="-291179" eaLnBrk="0" hangingPunct="0">
              <a:spcBef>
                <a:spcPct val="30000"/>
              </a:spcBef>
              <a:defRPr sz="1200">
                <a:solidFill>
                  <a:schemeClr val="tx1"/>
                </a:solidFill>
                <a:latin typeface="Arial" pitchFamily="34" charset="0"/>
              </a:defRPr>
            </a:lvl2pPr>
            <a:lvl3pPr marL="1164717" indent="-232943" eaLnBrk="0" hangingPunct="0">
              <a:spcBef>
                <a:spcPct val="30000"/>
              </a:spcBef>
              <a:defRPr sz="1200">
                <a:solidFill>
                  <a:schemeClr val="tx1"/>
                </a:solidFill>
                <a:latin typeface="Arial" pitchFamily="34" charset="0"/>
              </a:defRPr>
            </a:lvl3pPr>
            <a:lvl4pPr marL="1630604" indent="-232943" eaLnBrk="0" hangingPunct="0">
              <a:spcBef>
                <a:spcPct val="30000"/>
              </a:spcBef>
              <a:defRPr sz="1200">
                <a:solidFill>
                  <a:schemeClr val="tx1"/>
                </a:solidFill>
                <a:latin typeface="Arial" pitchFamily="34" charset="0"/>
              </a:defRPr>
            </a:lvl4pPr>
            <a:lvl5pPr marL="2096491" indent="-232943" eaLnBrk="0" hangingPunct="0">
              <a:spcBef>
                <a:spcPct val="30000"/>
              </a:spcBef>
              <a:defRPr sz="1200">
                <a:solidFill>
                  <a:schemeClr val="tx1"/>
                </a:solidFill>
                <a:latin typeface="Arial" pitchFamily="34" charset="0"/>
              </a:defRPr>
            </a:lvl5pPr>
            <a:lvl6pPr marL="2562377" indent="-232943" eaLnBrk="0" fontAlgn="base" hangingPunct="0">
              <a:spcBef>
                <a:spcPct val="30000"/>
              </a:spcBef>
              <a:spcAft>
                <a:spcPct val="0"/>
              </a:spcAft>
              <a:defRPr sz="1200">
                <a:solidFill>
                  <a:schemeClr val="tx1"/>
                </a:solidFill>
                <a:latin typeface="Arial" pitchFamily="34" charset="0"/>
              </a:defRPr>
            </a:lvl6pPr>
            <a:lvl7pPr marL="3028264" indent="-232943" eaLnBrk="0" fontAlgn="base" hangingPunct="0">
              <a:spcBef>
                <a:spcPct val="30000"/>
              </a:spcBef>
              <a:spcAft>
                <a:spcPct val="0"/>
              </a:spcAft>
              <a:defRPr sz="1200">
                <a:solidFill>
                  <a:schemeClr val="tx1"/>
                </a:solidFill>
                <a:latin typeface="Arial" pitchFamily="34" charset="0"/>
              </a:defRPr>
            </a:lvl7pPr>
            <a:lvl8pPr marL="3494151" indent="-232943" eaLnBrk="0" fontAlgn="base" hangingPunct="0">
              <a:spcBef>
                <a:spcPct val="30000"/>
              </a:spcBef>
              <a:spcAft>
                <a:spcPct val="0"/>
              </a:spcAft>
              <a:defRPr sz="1200">
                <a:solidFill>
                  <a:schemeClr val="tx1"/>
                </a:solidFill>
                <a:latin typeface="Arial" pitchFamily="34" charset="0"/>
              </a:defRPr>
            </a:lvl8pPr>
            <a:lvl9pPr marL="3960038" indent="-232943" eaLnBrk="0" fontAlgn="base" hangingPunct="0">
              <a:spcBef>
                <a:spcPct val="30000"/>
              </a:spcBef>
              <a:spcAft>
                <a:spcPct val="0"/>
              </a:spcAft>
              <a:defRPr sz="1200">
                <a:solidFill>
                  <a:schemeClr val="tx1"/>
                </a:solidFill>
                <a:latin typeface="Arial"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A8A40CC0-DE36-4A6E-94DC-D30EA883BDF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ヒラギノ角ゴ Pro W3" pitchFamily="-8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pitchFamily="-84" charset="-128"/>
              <a:cs typeface="+mn-cs"/>
            </a:endParaRPr>
          </a:p>
        </p:txBody>
      </p:sp>
    </p:spTree>
    <p:extLst>
      <p:ext uri="{BB962C8B-B14F-4D97-AF65-F5344CB8AC3E}">
        <p14:creationId xmlns:p14="http://schemas.microsoft.com/office/powerpoint/2010/main" val="15554707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Speaking points:</a:t>
            </a:r>
          </a:p>
          <a:p>
            <a:pPr marL="181225" indent="-181225" defTabSz="966529">
              <a:buFont typeface="Arial" pitchFamily="34" charset="0"/>
              <a:buChar char="•"/>
              <a:defRPr/>
            </a:pPr>
            <a:r>
              <a:rPr lang="en-US" dirty="0">
                <a:latin typeface="Georgia" pitchFamily="18" charset="0"/>
              </a:rPr>
              <a:t>TWO members must attend the GMS. And sign the attendance sheet.</a:t>
            </a:r>
          </a:p>
          <a:p>
            <a:pPr marL="181225" indent="-181225" defTabSz="966529">
              <a:buFont typeface="Arial" pitchFamily="34" charset="0"/>
              <a:buChar char="•"/>
              <a:defRPr/>
            </a:pPr>
            <a:r>
              <a:rPr lang="en-US" dirty="0">
                <a:latin typeface="Georgia" pitchFamily="18" charset="0"/>
              </a:rPr>
              <a:t>The MOU must be signed by you and CURRENT president. Must be submitted with the grant application</a:t>
            </a: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966529" defTabSz="966529">
              <a:spcBef>
                <a:spcPts val="317"/>
              </a:spcBef>
              <a:spcAft>
                <a:spcPts val="317"/>
              </a:spcAft>
              <a:defRPr/>
            </a:pPr>
            <a:r>
              <a:rPr lang="en-US" dirty="0">
                <a:solidFill>
                  <a:prstClr val="black"/>
                </a:solidFill>
                <a:latin typeface="Georgia" pitchFamily="18" charset="0"/>
                <a:ea typeface="Times New Roman"/>
              </a:rPr>
              <a:t>Speaking points:</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Once a club successfully completes the qualification requirements, the club will receive qualified status for one Rotary year.</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All club members understand that the club as an entity is responsible for the use of grant funds.</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The club must disclose any conflicts of interest in compliance with the Conflict of Interest Policy as outlined in The Rotary Foundation Code of Policies. </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The club must cooperate with any site visits, reviews, and audits. </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Misuse of grant funds could result in suspension of the club’s qualification status.</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Failure to implement the club MOU could result in a loss of qualified status.</a:t>
            </a:r>
          </a:p>
          <a:p>
            <a:pPr marR="966529" defTabSz="966529">
              <a:spcBef>
                <a:spcPts val="317"/>
              </a:spcBef>
              <a:spcAft>
                <a:spcPts val="317"/>
              </a:spcAft>
              <a:defRPr/>
            </a:pPr>
            <a:endParaRPr lang="en-US" dirty="0">
              <a:solidFill>
                <a:prstClr val="black"/>
              </a:solidFill>
              <a:latin typeface="Georgia" pitchFamily="18" charset="0"/>
              <a:ea typeface="Times New Roman"/>
            </a:endParaRPr>
          </a:p>
          <a:p>
            <a:pPr marR="966529" defTabSz="966529">
              <a:spcBef>
                <a:spcPts val="317"/>
              </a:spcBef>
              <a:spcAft>
                <a:spcPts val="317"/>
              </a:spcAft>
              <a:defRPr/>
            </a:pPr>
            <a:r>
              <a:rPr lang="en-US" dirty="0">
                <a:solidFill>
                  <a:prstClr val="black"/>
                </a:solidFill>
                <a:latin typeface="Georgia" pitchFamily="18" charset="0"/>
                <a:ea typeface="Times New Roman"/>
              </a:rPr>
              <a:t>Discussion questions:</a:t>
            </a:r>
          </a:p>
          <a:p>
            <a:pPr marL="181225" indent="-181225">
              <a:buFont typeface="Arial" pitchFamily="34" charset="0"/>
              <a:buChar char="•"/>
            </a:pPr>
            <a:r>
              <a:rPr lang="en-US" dirty="0">
                <a:latin typeface="Georgia" pitchFamily="18" charset="0"/>
              </a:rPr>
              <a:t>How will you ensure that your club or district will comply with the MOU requirements?</a:t>
            </a:r>
          </a:p>
          <a:p>
            <a:pPr marL="181225" indent="-181225">
              <a:buFont typeface="Arial" pitchFamily="34" charset="0"/>
              <a:buChar char="•"/>
            </a:pPr>
            <a:r>
              <a:rPr lang="en-US" dirty="0">
                <a:latin typeface="Georgia" pitchFamily="18" charset="0"/>
              </a:rPr>
              <a:t>If it appears funds have been misused, how will your club handle the situation?</a:t>
            </a:r>
            <a:endParaRPr lang="en-US" dirty="0">
              <a:solidFill>
                <a:prstClr val="black"/>
              </a:solidFill>
              <a:latin typeface="Georgia" pitchFamily="18" charset="0"/>
              <a:ea typeface="Times New Roman"/>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Speaking points:</a:t>
            </a:r>
          </a:p>
          <a:p>
            <a:pPr marL="181225" indent="-181225">
              <a:buFont typeface="Arial" pitchFamily="34" charset="0"/>
              <a:buChar char="•"/>
            </a:pPr>
            <a:r>
              <a:rPr lang="en-US" dirty="0">
                <a:latin typeface="Georgia" pitchFamily="18" charset="0"/>
              </a:rPr>
              <a:t>In order to maintain qualified status for one year, clubs must:</a:t>
            </a:r>
          </a:p>
          <a:p>
            <a:pPr marL="664488" lvl="1" indent="-181225">
              <a:buFont typeface="Courier New" pitchFamily="49" charset="0"/>
              <a:buChar char="o"/>
            </a:pPr>
            <a:r>
              <a:rPr lang="en-US" dirty="0">
                <a:latin typeface="Georgia" pitchFamily="18" charset="0"/>
              </a:rPr>
              <a:t>Abide by the terms of the MOU, the grant terms and conditions, and the Rotary International and Rotary Foundation codes of policies.</a:t>
            </a:r>
          </a:p>
          <a:p>
            <a:pPr marL="664488" lvl="1" indent="-181225">
              <a:buFont typeface="Courier New" pitchFamily="49" charset="0"/>
              <a:buChar char="o"/>
            </a:pPr>
            <a:r>
              <a:rPr lang="en-US" dirty="0">
                <a:latin typeface="Georgia" pitchFamily="18" charset="0"/>
              </a:rPr>
              <a:t>Appoint one or more club members to manage club qualification. </a:t>
            </a: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This is a reimbursement process. Clubs must front the entire cost of the project at time of implementation. Providing the Final report is approved and all financials are approved, the Foundation treasurer will begin the process to issue the club a check in the amount of the grant.</a:t>
            </a:r>
          </a:p>
          <a:p>
            <a:r>
              <a:rPr lang="en-US" dirty="0">
                <a:latin typeface="Georgia" pitchFamily="18" charset="0"/>
              </a:rPr>
              <a:t>As soon as the project is completed, and all paperwork and copies of cancelled checks have been received, submit your Final Report. You do not have to wait until June1, 2016.</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92950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District 7630 Terms and agreement included in your package, along with a grant application for 2015-16 district grants.</a:t>
            </a:r>
          </a:p>
          <a:p>
            <a:r>
              <a:rPr lang="en-US" dirty="0">
                <a:latin typeface="Georgia" pitchFamily="18" charset="0"/>
              </a:rPr>
              <a:t>Make sure your club members have buy-in with project.</a:t>
            </a:r>
          </a:p>
          <a:p>
            <a:r>
              <a:rPr lang="en-US" dirty="0">
                <a:latin typeface="Georgia" pitchFamily="18" charset="0"/>
              </a:rPr>
              <a:t>Include MOU. Submit BEFORE June 1, 2015 to Robin Broomall at address or email on application.</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Application due on or before June 1 of this year.</a:t>
            </a:r>
          </a:p>
          <a:p>
            <a:r>
              <a:rPr lang="en-US" dirty="0">
                <a:latin typeface="Georgia" pitchFamily="18" charset="0"/>
              </a:rPr>
              <a:t>Committee will review and give preliminary approval or notify you of rejection along with amount of grant awarded.</a:t>
            </a:r>
          </a:p>
          <a:p>
            <a:r>
              <a:rPr lang="en-US" dirty="0">
                <a:latin typeface="Georgia" pitchFamily="18" charset="0"/>
              </a:rPr>
              <a:t>You can begin planning the project or do fundraising, but DO NOT actually begin the project until told to do so. RI must approve first.</a:t>
            </a:r>
          </a:p>
          <a:p>
            <a:r>
              <a:rPr lang="en-US" dirty="0">
                <a:latin typeface="Georgia" pitchFamily="18" charset="0"/>
              </a:rPr>
              <a:t>Project must be completed and final report submitted to The Gants Committee by June 1, 2016. Final grant report will be available on </a:t>
            </a:r>
            <a:r>
              <a:rPr lang="en-US" dirty="0" err="1">
                <a:latin typeface="Georgia" pitchFamily="18" charset="0"/>
              </a:rPr>
              <a:t>DaCdb</a:t>
            </a:r>
            <a:r>
              <a:rPr lang="en-US" dirty="0">
                <a:latin typeface="Georgia" pitchFamily="18" charset="0"/>
              </a:rPr>
              <a:t>.</a:t>
            </a:r>
          </a:p>
          <a:p>
            <a:endParaRPr lang="en-US" dirty="0">
              <a:latin typeface="Georgia" pitchFamily="18" charset="0"/>
            </a:endParaRP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Briefly the final report will want copies of all documentations with the project, including quotes, press releases, copies of invoices and MOST IMPORTANTLY copies or bank facsimiles of your cancelled checks.</a:t>
            </a:r>
          </a:p>
          <a:p>
            <a:r>
              <a:rPr lang="en-US" dirty="0">
                <a:latin typeface="Georgia" pitchFamily="18" charset="0"/>
              </a:rPr>
              <a:t>You are required to keep all records for five years for possible auditing purposes.</a:t>
            </a:r>
          </a:p>
          <a:p>
            <a:endParaRPr lang="en-US" dirty="0">
              <a:latin typeface="Georgia" pitchFamily="18" charset="0"/>
            </a:endParaRP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At District Conference in Baltimore, 9 a.m. Friday May 1</a:t>
            </a:r>
          </a:p>
          <a:p>
            <a:r>
              <a:rPr lang="en-US" dirty="0">
                <a:latin typeface="Georgia" pitchFamily="18" charset="0"/>
              </a:rPr>
              <a:t>Invite Foundation chair, grants chair, other club officers, anyone who will be involved with your grant project.</a:t>
            </a:r>
          </a:p>
          <a:p>
            <a:r>
              <a:rPr lang="en-US" dirty="0">
                <a:latin typeface="Georgia" pitchFamily="18" charset="0"/>
              </a:rPr>
              <a:t>Reminder: TWO members of the primary club must attend a GMS this year.</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t>3</a:t>
            </a:fld>
            <a:endParaRPr lang="en-US" dirty="0"/>
          </a:p>
        </p:txBody>
      </p:sp>
    </p:spTree>
    <p:extLst>
      <p:ext uri="{BB962C8B-B14F-4D97-AF65-F5344CB8AC3E}">
        <p14:creationId xmlns:p14="http://schemas.microsoft.com/office/powerpoint/2010/main" val="3808587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eorgia" pitchFamily="18" charset="0"/>
              </a:rPr>
              <a:t>Speaking points:</a:t>
            </a:r>
          </a:p>
          <a:p>
            <a:pPr marL="181225" indent="-181225">
              <a:buFont typeface="Arial" pitchFamily="34" charset="0"/>
              <a:buChar char="•"/>
            </a:pPr>
            <a:r>
              <a:rPr lang="en-US" dirty="0">
                <a:latin typeface="Georgia" pitchFamily="18" charset="0"/>
              </a:rPr>
              <a:t>District grants fund smaller projects than a global grant would do. </a:t>
            </a:r>
          </a:p>
          <a:p>
            <a:pPr marL="181225" indent="-181225">
              <a:buFont typeface="Arial" pitchFamily="34" charset="0"/>
              <a:buChar char="•"/>
            </a:pPr>
            <a:r>
              <a:rPr lang="en-US" dirty="0">
                <a:latin typeface="Georgia" pitchFamily="18" charset="0"/>
              </a:rPr>
              <a:t>Minimum</a:t>
            </a:r>
            <a:r>
              <a:rPr lang="en-US" baseline="0" dirty="0">
                <a:latin typeface="Georgia" pitchFamily="18" charset="0"/>
              </a:rPr>
              <a:t> awarded to a project is $1,000, max $5,000 </a:t>
            </a:r>
          </a:p>
          <a:p>
            <a:pPr marL="181225" indent="-181225">
              <a:buFont typeface="Arial" pitchFamily="34" charset="0"/>
              <a:buChar char="•"/>
            </a:pPr>
            <a:r>
              <a:rPr lang="en-US" baseline="0" dirty="0">
                <a:latin typeface="Georgia" pitchFamily="18" charset="0"/>
              </a:rPr>
              <a:t>Club must provide at least 20% of the total project funding.</a:t>
            </a:r>
          </a:p>
          <a:p>
            <a:pPr marL="181225" indent="-181225">
              <a:buFont typeface="Arial" pitchFamily="34" charset="0"/>
              <a:buChar char="•"/>
            </a:pPr>
            <a:r>
              <a:rPr lang="en-US" baseline="0" dirty="0">
                <a:latin typeface="Georgia" pitchFamily="18" charset="0"/>
              </a:rPr>
              <a:t>Project can be larger but that’s the max money you can receive from district for the project.</a:t>
            </a:r>
          </a:p>
          <a:p>
            <a:pPr marL="181225" indent="-181225">
              <a:buFont typeface="Arial" pitchFamily="34" charset="0"/>
              <a:buChar char="•"/>
            </a:pPr>
            <a:endParaRPr lang="en-US" dirty="0">
              <a:latin typeface="Georgia" pitchFamily="18" charset="0"/>
            </a:endParaRPr>
          </a:p>
          <a:p>
            <a:endParaRPr lang="en-US" dirty="0">
              <a:latin typeface="Georgia" pitchFamily="18" charset="0"/>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t>4</a:t>
            </a:fld>
            <a:endParaRPr lang="en-US" dirty="0"/>
          </a:p>
        </p:txBody>
      </p:sp>
    </p:spTree>
    <p:extLst>
      <p:ext uri="{BB962C8B-B14F-4D97-AF65-F5344CB8AC3E}">
        <p14:creationId xmlns:p14="http://schemas.microsoft.com/office/powerpoint/2010/main" val="3808587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966529">
              <a:spcBef>
                <a:spcPts val="317"/>
              </a:spcBef>
              <a:spcAft>
                <a:spcPts val="317"/>
              </a:spcAft>
            </a:pPr>
            <a:r>
              <a:rPr lang="en-US" dirty="0">
                <a:latin typeface="Times New Roman"/>
                <a:ea typeface="Times New Roman"/>
              </a:rPr>
              <a:t>Projects must begin and be completed in the Rotary year they are funded. Clubs may not actually begin the project until RI gives approval.</a:t>
            </a:r>
          </a:p>
          <a:p>
            <a:pPr marR="966529">
              <a:spcBef>
                <a:spcPts val="317"/>
              </a:spcBef>
              <a:spcAft>
                <a:spcPts val="317"/>
              </a:spcAft>
            </a:pPr>
            <a:r>
              <a:rPr lang="en-US" dirty="0">
                <a:latin typeface="Times New Roman"/>
                <a:ea typeface="Times New Roman"/>
              </a:rPr>
              <a:t>Multiple club projects will be given priority consideration over single club projects. ENCOURAGE clubs to partner on projects.</a:t>
            </a:r>
          </a:p>
          <a:p>
            <a:pPr marR="966529">
              <a:spcBef>
                <a:spcPts val="317"/>
              </a:spcBef>
              <a:spcAft>
                <a:spcPts val="317"/>
              </a:spcAft>
            </a:pPr>
            <a:r>
              <a:rPr lang="en-US" dirty="0">
                <a:latin typeface="Times New Roman"/>
                <a:ea typeface="Times New Roman"/>
              </a:rPr>
              <a:t>Repeat projects are not eligible the following year to the same club or clubs.</a:t>
            </a:r>
          </a:p>
          <a:p>
            <a:pPr marR="966529">
              <a:spcBef>
                <a:spcPts val="317"/>
              </a:spcBef>
              <a:spcAft>
                <a:spcPts val="317"/>
              </a:spcAft>
            </a:pPr>
            <a:endParaRPr lang="en-US" dirty="0">
              <a:latin typeface="Times New Roman"/>
              <a:ea typeface="Times New Roman"/>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t>5</a:t>
            </a:fld>
            <a:endParaRPr lang="en-US" dirty="0"/>
          </a:p>
        </p:txBody>
      </p:sp>
    </p:spTree>
    <p:extLst>
      <p:ext uri="{BB962C8B-B14F-4D97-AF65-F5344CB8AC3E}">
        <p14:creationId xmlns:p14="http://schemas.microsoft.com/office/powerpoint/2010/main" val="3808587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966529">
              <a:spcBef>
                <a:spcPts val="317"/>
              </a:spcBef>
              <a:spcAft>
                <a:spcPts val="317"/>
              </a:spcAft>
            </a:pPr>
            <a:r>
              <a:rPr lang="en-US" dirty="0">
                <a:latin typeface="Times New Roman"/>
                <a:ea typeface="Times New Roman"/>
              </a:rPr>
              <a:t>Projects must begin and be completed in the Rotary year they are funded. Clubs may not actually begin the project until RI gives approval.</a:t>
            </a:r>
          </a:p>
          <a:p>
            <a:pPr marR="966529">
              <a:spcBef>
                <a:spcPts val="317"/>
              </a:spcBef>
              <a:spcAft>
                <a:spcPts val="317"/>
              </a:spcAft>
            </a:pPr>
            <a:r>
              <a:rPr lang="en-US" dirty="0">
                <a:latin typeface="Times New Roman"/>
                <a:ea typeface="Times New Roman"/>
              </a:rPr>
              <a:t>Multiple club projects will be given priority consideration over single club projects. ENCOURAGE clubs to partner on projects.</a:t>
            </a:r>
          </a:p>
          <a:p>
            <a:pPr marR="966529">
              <a:spcBef>
                <a:spcPts val="317"/>
              </a:spcBef>
              <a:spcAft>
                <a:spcPts val="317"/>
              </a:spcAft>
            </a:pPr>
            <a:r>
              <a:rPr lang="en-US" dirty="0">
                <a:latin typeface="Times New Roman"/>
                <a:ea typeface="Times New Roman"/>
              </a:rPr>
              <a:t>Repeat projects are not eligible the following year to the same club or clubs.</a:t>
            </a:r>
          </a:p>
          <a:p>
            <a:pPr marR="966529">
              <a:spcBef>
                <a:spcPts val="317"/>
              </a:spcBef>
              <a:spcAft>
                <a:spcPts val="317"/>
              </a:spcAft>
            </a:pPr>
            <a:endParaRPr lang="en-US" dirty="0">
              <a:latin typeface="Times New Roman"/>
              <a:ea typeface="Times New Roman"/>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54854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69"/>
              </a:spcBef>
            </a:pPr>
            <a:r>
              <a:rPr lang="en-US" dirty="0">
                <a:latin typeface="Times New Roman"/>
                <a:ea typeface="Times New Roman"/>
              </a:rPr>
              <a:t>Taking your members on a cruise for fun and fellowship does not qualify for a good reason for a district grant.</a:t>
            </a:r>
          </a:p>
          <a:p>
            <a:pPr>
              <a:spcBef>
                <a:spcPts val="1269"/>
              </a:spcBef>
            </a:pPr>
            <a:endParaRPr lang="en-US" dirty="0">
              <a:latin typeface="Times New Roman"/>
              <a:ea typeface="Times New Roman"/>
            </a:endParaRPr>
          </a:p>
          <a:p>
            <a:pPr>
              <a:spcBef>
                <a:spcPts val="1269"/>
              </a:spcBef>
            </a:pPr>
            <a:r>
              <a:rPr lang="en-US" dirty="0">
                <a:latin typeface="Times New Roman"/>
                <a:ea typeface="Times New Roman"/>
              </a:rPr>
              <a:t>Outright giving money to non-profit organizations will not qualify either. </a:t>
            </a: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966529" defTabSz="966529">
              <a:spcBef>
                <a:spcPts val="317"/>
              </a:spcBef>
              <a:spcAft>
                <a:spcPts val="317"/>
              </a:spcAft>
              <a:defRPr/>
            </a:pPr>
            <a:r>
              <a:rPr lang="en-US" dirty="0">
                <a:solidFill>
                  <a:prstClr val="black"/>
                </a:solidFill>
                <a:latin typeface="Georgia" pitchFamily="18" charset="0"/>
                <a:ea typeface="Times New Roman"/>
              </a:rPr>
              <a:t>Speaking points:</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Beneficiaries are more likely to support and participate in a project that addresses the needs of a community and has a sustainable outcome – one that will continue after the funds have been spent. </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Rotarians should partner with the community and organizations with technical expertise; however, projects must be managed by Rotarians. </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Working together means more than financial participation; it also means using each partner’s expertise to implement the project or activity.</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The implementation plan should include an achievable project timeline and should be shared with partners and beneficiaries.</a:t>
            </a:r>
          </a:p>
          <a:p>
            <a:pPr marL="181225" marR="966529" indent="-181225" defTabSz="966529">
              <a:spcBef>
                <a:spcPts val="317"/>
              </a:spcBef>
              <a:spcAft>
                <a:spcPts val="317"/>
              </a:spcAft>
              <a:buFont typeface="Arial" pitchFamily="34" charset="0"/>
              <a:buChar char="•"/>
              <a:defRPr/>
            </a:pPr>
            <a:r>
              <a:rPr lang="en-US" dirty="0">
                <a:solidFill>
                  <a:prstClr val="black"/>
                </a:solidFill>
                <a:latin typeface="Georgia" pitchFamily="18" charset="0"/>
                <a:ea typeface="Times New Roman"/>
              </a:rPr>
              <a:t>By establishing a financial management plan before applying for grants, clubs ensure that they will have processes in place to manage funds before any money is received.</a:t>
            </a:r>
          </a:p>
          <a:p>
            <a:pPr marR="966529" defTabSz="966529">
              <a:spcBef>
                <a:spcPts val="317"/>
              </a:spcBef>
              <a:spcAft>
                <a:spcPts val="317"/>
              </a:spcAft>
              <a:defRPr/>
            </a:pPr>
            <a:endParaRPr lang="en-US" dirty="0">
              <a:solidFill>
                <a:prstClr val="black"/>
              </a:solidFill>
              <a:latin typeface="Georgia" pitchFamily="18" charset="0"/>
              <a:ea typeface="Times New Roman"/>
            </a:endParaRPr>
          </a:p>
        </p:txBody>
      </p:sp>
      <p:sp>
        <p:nvSpPr>
          <p:cNvPr id="4" name="Slide Number Placeholder 3"/>
          <p:cNvSpPr>
            <a:spLocks noGrp="1"/>
          </p:cNvSpPr>
          <p:nvPr>
            <p:ph type="sldNum" sz="quarter" idx="10"/>
          </p:nvPr>
        </p:nvSpPr>
        <p:spPr/>
        <p:txBody>
          <a:bodyPr/>
          <a:lstStyle/>
          <a:p>
            <a:fld id="{2B7D148C-4E1D-4E94-B839-C988F3D91C1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80858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653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3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white"/>
              </a:solidFill>
              <a:ea typeface="ＭＳ Ｐゴシック" pitchFamily="-84" charset="-128"/>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white"/>
              </a:solidFill>
              <a:ea typeface="ＭＳ Ｐゴシック" pitchFamily="-84" charset="-128"/>
            </a:endParaRPr>
          </a:p>
        </p:txBody>
      </p:sp>
      <p:sp>
        <p:nvSpPr>
          <p:cNvPr id="4" name="Rectangle 6"/>
          <p:cNvSpPr>
            <a:spLocks noGrp="1" noChangeArrowheads="1"/>
          </p:cNvSpPr>
          <p:nvPr>
            <p:ph type="sldNum" sz="quarter" idx="12"/>
          </p:nvPr>
        </p:nvSpPr>
        <p:spPr>
          <a:xfrm>
            <a:off x="6477000" y="6248400"/>
            <a:ext cx="2133600" cy="476250"/>
          </a:xfrm>
          <a:prstGeom prst="rect">
            <a:avLst/>
          </a:prstGeom>
          <a:ln/>
        </p:spPr>
        <p:txBody>
          <a:bodyPr/>
          <a:lstStyle>
            <a:lvl1pPr>
              <a:defRPr/>
            </a:lvl1pPr>
          </a:lstStyle>
          <a:p>
            <a:pPr>
              <a:defRPr/>
            </a:pPr>
            <a:fld id="{B0121E81-D654-401C-ABFB-8FDBAF29B1F8}" type="slidenum">
              <a:rPr lang="en-US">
                <a:solidFill>
                  <a:prstClr val="white"/>
                </a:solidFill>
                <a:ea typeface="ＭＳ Ｐゴシック" pitchFamily="-84" charset="-128"/>
              </a:rPr>
              <a:pPr>
                <a:defRPr/>
              </a:pPr>
              <a:t>‹#›</a:t>
            </a:fld>
            <a:endParaRPr lang="en-US">
              <a:solidFill>
                <a:prstClr val="white"/>
              </a:solidFill>
              <a:ea typeface="ＭＳ Ｐゴシック" pitchFamily="-84" charset="-128"/>
            </a:endParaRPr>
          </a:p>
        </p:txBody>
      </p:sp>
    </p:spTree>
    <p:extLst>
      <p:ext uri="{BB962C8B-B14F-4D97-AF65-F5344CB8AC3E}">
        <p14:creationId xmlns:p14="http://schemas.microsoft.com/office/powerpoint/2010/main" val="116822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3447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816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66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0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5683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9.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4" name="Picture 3" descr="RotaryMo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1788" y="579438"/>
            <a:ext cx="3157537" cy="3157537"/>
          </a:xfrm>
          <a:prstGeom prst="rect">
            <a:avLst/>
          </a:prstGeom>
        </p:spPr>
      </p:pic>
      <p:pic>
        <p:nvPicPr>
          <p:cNvPr id="5" name="Picture 4" descr="RotaryMBS_REV-Gold-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500" y="5932488"/>
            <a:ext cx="1587500" cy="596430"/>
          </a:xfrm>
          <a:prstGeom prst="rect">
            <a:avLst/>
          </a:prstGeom>
        </p:spPr>
      </p:pic>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3" name="Picture 2" descr="RotaryMo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1788" y="579438"/>
            <a:ext cx="3157537" cy="3157537"/>
          </a:xfrm>
          <a:prstGeom prst="rect">
            <a:avLst/>
          </a:prstGeom>
        </p:spPr>
      </p:pic>
      <p:pic>
        <p:nvPicPr>
          <p:cNvPr id="4" name="Picture 3" descr="RotaryMBS_REV-Gold-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00" y="5932488"/>
            <a:ext cx="1587500" cy="596430"/>
          </a:xfrm>
          <a:prstGeom prst="rect">
            <a:avLst/>
          </a:prstGeom>
        </p:spPr>
      </p:pic>
    </p:spTree>
    <p:extLst>
      <p:ext uri="{BB962C8B-B14F-4D97-AF65-F5344CB8AC3E}">
        <p14:creationId xmlns:p14="http://schemas.microsoft.com/office/powerpoint/2010/main" val="2207100599"/>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13" y="5932488"/>
            <a:ext cx="1587500" cy="596431"/>
          </a:xfrm>
          <a:prstGeom prst="rect">
            <a:avLst/>
          </a:prstGeom>
        </p:spPr>
      </p:pic>
      <p:sp>
        <p:nvSpPr>
          <p:cNvPr id="4" name="Rectangle 3"/>
          <p:cNvSpPr/>
          <p:nvPr userDrawn="1"/>
        </p:nvSpPr>
        <p:spPr>
          <a:xfrm>
            <a:off x="0" y="1809"/>
            <a:ext cx="9144000" cy="1272954"/>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73799"/>
      </p:ext>
    </p:extLst>
  </p:cSld>
  <p:clrMap bg1="lt1" tx1="dk1" bg2="lt2" tx2="dk2" accent1="accent1" accent2="accent2" accent3="accent3" accent4="accent4" accent5="accent5" accent6="accent6" hlink="hlink" folHlink="folHlink"/>
  <p:sldLayoutIdLst>
    <p:sldLayoutId id="214748372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8138" y="5939307"/>
            <a:ext cx="1587500" cy="596431"/>
          </a:xfrm>
          <a:prstGeom prst="rect">
            <a:avLst/>
          </a:prstGeom>
        </p:spPr>
      </p:pic>
    </p:spTree>
    <p:extLst>
      <p:ext uri="{BB962C8B-B14F-4D97-AF65-F5344CB8AC3E}">
        <p14:creationId xmlns:p14="http://schemas.microsoft.com/office/powerpoint/2010/main" val="409012333"/>
      </p:ext>
    </p:extLst>
  </p:cSld>
  <p:clrMap bg1="lt1" tx1="dk1" bg2="lt2" tx2="dk2" accent1="accent1" accent2="accent2" accent3="accent3" accent4="accent4" accent5="accent5" accent6="accent6" hlink="hlink" folHlink="folHlink"/>
  <p:sldLayoutIdLst>
    <p:sldLayoutId id="214748372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13" y="5932488"/>
            <a:ext cx="1587500" cy="596431"/>
          </a:xfrm>
          <a:prstGeom prst="rect">
            <a:avLst/>
          </a:prstGeom>
        </p:spPr>
      </p:pic>
      <p:sp>
        <p:nvSpPr>
          <p:cNvPr id="4" name="Rectangle 3"/>
          <p:cNvSpPr/>
          <p:nvPr userDrawn="1"/>
        </p:nvSpPr>
        <p:spPr>
          <a:xfrm>
            <a:off x="0" y="1809"/>
            <a:ext cx="9144000" cy="1272954"/>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138" y="5939307"/>
            <a:ext cx="1587500" cy="596431"/>
          </a:xfrm>
          <a:prstGeom prst="rect">
            <a:avLst/>
          </a:prstGeom>
        </p:spPr>
      </p:pic>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5" name="Picture 4" descr="RotaryMo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11788" y="579438"/>
            <a:ext cx="3157537" cy="3157537"/>
          </a:xfrm>
          <a:prstGeom prst="rect">
            <a:avLst/>
          </a:prstGeom>
        </p:spPr>
      </p:pic>
      <p:pic>
        <p:nvPicPr>
          <p:cNvPr id="6" name="Picture 5" descr="RotaryMBS_REV-Gold-RGB.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7500" y="5932488"/>
            <a:ext cx="1587500" cy="596430"/>
          </a:xfrm>
          <a:prstGeom prst="rect">
            <a:avLst/>
          </a:prstGeom>
        </p:spPr>
      </p:pic>
    </p:spTree>
    <p:extLst>
      <p:ext uri="{BB962C8B-B14F-4D97-AF65-F5344CB8AC3E}">
        <p14:creationId xmlns:p14="http://schemas.microsoft.com/office/powerpoint/2010/main" val="80634594"/>
      </p:ext>
    </p:extLst>
  </p:cSld>
  <p:clrMap bg1="lt1" tx1="dk1" bg2="lt2" tx2="dk2" accent1="accent1" accent2="accent2" accent3="accent3" accent4="accent4" accent5="accent5" accent6="accent6" hlink="hlink" folHlink="folHlink"/>
  <p:sldLayoutIdLst>
    <p:sldLayoutId id="2147483711" r:id="rId1"/>
    <p:sldLayoutId id="2147483728"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13" y="5932488"/>
            <a:ext cx="1587500" cy="596431"/>
          </a:xfrm>
          <a:prstGeom prst="rect">
            <a:avLst/>
          </a:prstGeom>
        </p:spPr>
      </p:pic>
      <p:sp>
        <p:nvSpPr>
          <p:cNvPr id="4" name="Rectangle 3"/>
          <p:cNvSpPr/>
          <p:nvPr userDrawn="1"/>
        </p:nvSpPr>
        <p:spPr>
          <a:xfrm>
            <a:off x="0" y="1809"/>
            <a:ext cx="9144000" cy="1272954"/>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2395086"/>
      </p:ext>
    </p:extLst>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3" name="Picture 2" descr="RotaryMo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11788" y="579438"/>
            <a:ext cx="3157537" cy="3157537"/>
          </a:xfrm>
          <a:prstGeom prst="rect">
            <a:avLst/>
          </a:prstGeom>
        </p:spPr>
      </p:pic>
      <p:pic>
        <p:nvPicPr>
          <p:cNvPr id="4" name="Picture 3" descr="RotaryMBS_REV-Gold-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7500" y="5932488"/>
            <a:ext cx="1587500" cy="596430"/>
          </a:xfrm>
          <a:prstGeom prst="rect">
            <a:avLst/>
          </a:prstGeom>
        </p:spPr>
      </p:pic>
    </p:spTree>
    <p:extLst>
      <p:ext uri="{BB962C8B-B14F-4D97-AF65-F5344CB8AC3E}">
        <p14:creationId xmlns:p14="http://schemas.microsoft.com/office/powerpoint/2010/main" val="1004363725"/>
      </p:ext>
    </p:extLst>
  </p:cSld>
  <p:clrMap bg1="lt1" tx1="dk1" bg2="lt2" tx2="dk2" accent1="accent1" accent2="accent2" accent3="accent3" accent4="accent4" accent5="accent5" accent6="accent6" hlink="hlink" folHlink="folHlink"/>
  <p:sldLayoutIdLst>
    <p:sldLayoutId id="214748371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13" y="5932488"/>
            <a:ext cx="1587500" cy="596431"/>
          </a:xfrm>
          <a:prstGeom prst="rect">
            <a:avLst/>
          </a:prstGeom>
        </p:spPr>
      </p:pic>
      <p:sp>
        <p:nvSpPr>
          <p:cNvPr id="4" name="Rectangle 3"/>
          <p:cNvSpPr/>
          <p:nvPr userDrawn="1"/>
        </p:nvSpPr>
        <p:spPr>
          <a:xfrm>
            <a:off x="0" y="1809"/>
            <a:ext cx="9144000" cy="1272954"/>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156927"/>
      </p:ext>
    </p:extLst>
  </p:cSld>
  <p:clrMap bg1="lt1" tx1="dk1" bg2="lt2" tx2="dk2" accent1="accent1" accent2="accent2" accent3="accent3" accent4="accent4" accent5="accent5" accent6="accent6" hlink="hlink" folHlink="folHlink"/>
  <p:sldLayoutIdLst>
    <p:sldLayoutId id="214748371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005DAA"/>
        </a:solidFill>
        <a:effectLst/>
      </p:bgPr>
    </p:bg>
    <p:spTree>
      <p:nvGrpSpPr>
        <p:cNvPr id="1" name=""/>
        <p:cNvGrpSpPr/>
        <p:nvPr/>
      </p:nvGrpSpPr>
      <p:grpSpPr>
        <a:xfrm>
          <a:off x="0" y="0"/>
          <a:ext cx="0" cy="0"/>
          <a:chOff x="0" y="0"/>
          <a:chExt cx="0" cy="0"/>
        </a:xfrm>
      </p:grpSpPr>
      <p:pic>
        <p:nvPicPr>
          <p:cNvPr id="3" name="Picture 2" descr="RotaryMo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11788" y="579438"/>
            <a:ext cx="3157537" cy="3157537"/>
          </a:xfrm>
          <a:prstGeom prst="rect">
            <a:avLst/>
          </a:prstGeom>
        </p:spPr>
      </p:pic>
      <p:pic>
        <p:nvPicPr>
          <p:cNvPr id="4" name="Picture 3" descr="RotaryMBS_REV-Gold-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7500" y="5932488"/>
            <a:ext cx="1587500" cy="596430"/>
          </a:xfrm>
          <a:prstGeom prst="rect">
            <a:avLst/>
          </a:prstGeom>
        </p:spPr>
      </p:pic>
    </p:spTree>
    <p:extLst>
      <p:ext uri="{BB962C8B-B14F-4D97-AF65-F5344CB8AC3E}">
        <p14:creationId xmlns:p14="http://schemas.microsoft.com/office/powerpoint/2010/main" val="2157249956"/>
      </p:ext>
    </p:extLst>
  </p:cSld>
  <p:clrMap bg1="lt1" tx1="dk1" bg2="lt2" tx2="dk2" accent1="accent1" accent2="accent2" accent3="accent3" accent4="accent4" accent5="accent5" accent6="accent6" hlink="hlink" folHlink="folHlink"/>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RotaryMBS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5913" y="5932488"/>
            <a:ext cx="1587500" cy="596431"/>
          </a:xfrm>
          <a:prstGeom prst="rect">
            <a:avLst/>
          </a:prstGeom>
        </p:spPr>
      </p:pic>
      <p:sp>
        <p:nvSpPr>
          <p:cNvPr id="4" name="Rectangle 3"/>
          <p:cNvSpPr/>
          <p:nvPr userDrawn="1"/>
        </p:nvSpPr>
        <p:spPr>
          <a:xfrm>
            <a:off x="0" y="1809"/>
            <a:ext cx="9144000" cy="1272954"/>
          </a:xfrm>
          <a:prstGeom prst="rect">
            <a:avLst/>
          </a:prstGeom>
          <a:solidFill>
            <a:srgbClr val="005DAA"/>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274526"/>
      </p:ext>
    </p:extLst>
  </p:cSld>
  <p:clrMap bg1="lt1" tx1="dk1" bg2="lt2" tx2="dk2" accent1="accent1" accent2="accent2" accent3="accent3" accent4="accent4" accent5="accent5" accent6="accent6" hlink="hlink" folHlink="folHlink"/>
  <p:sldLayoutIdLst>
    <p:sldLayoutId id="21474837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oleObject" Target="../embeddings/oleObject2.bin"/><Relationship Id="rId4" Type="http://schemas.openxmlformats.org/officeDocument/2006/relationships/image" Target="../media/image4.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3.bin"/><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4.bin"/><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hyperlink" Target="mailto:mmudronrotary@gmail.com" TargetMode="External"/><Relationship Id="rId2" Type="http://schemas.openxmlformats.org/officeDocument/2006/relationships/hyperlink" Target="mailto:rbroomall@usa.net"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7" y="1033316"/>
            <a:ext cx="4972713" cy="2393929"/>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5400" b="1" spc="-150" dirty="0">
                <a:solidFill>
                  <a:srgbClr val="FFFFFF"/>
                </a:solidFill>
                <a:latin typeface="Arial Narrow Bold"/>
                <a:cs typeface="Arial Narrow Bold"/>
              </a:rPr>
              <a:t>DISTRICT GRANT MANAGEMENT SEMINAR</a:t>
            </a:r>
          </a:p>
        </p:txBody>
      </p:sp>
      <p:sp>
        <p:nvSpPr>
          <p:cNvPr id="6" name="Title 1"/>
          <p:cNvSpPr txBox="1">
            <a:spLocks/>
          </p:cNvSpPr>
          <p:nvPr/>
        </p:nvSpPr>
        <p:spPr>
          <a:xfrm>
            <a:off x="189108" y="3427245"/>
            <a:ext cx="4972713"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r>
              <a:rPr lang="en-US" sz="3600" b="0" spc="0" dirty="0">
                <a:solidFill>
                  <a:srgbClr val="FFFFFF"/>
                </a:solidFill>
                <a:latin typeface="Arial"/>
                <a:cs typeface="Arial"/>
              </a:rPr>
              <a:t>DISTRICT 7630</a:t>
            </a:r>
          </a:p>
          <a:p>
            <a:pPr>
              <a:lnSpc>
                <a:spcPct val="90000"/>
              </a:lnSpc>
            </a:pPr>
            <a:endParaRPr lang="en-US" sz="3600" b="0" spc="0" dirty="0">
              <a:solidFill>
                <a:srgbClr val="FFFFFF"/>
              </a:solidFill>
              <a:latin typeface="Arial"/>
              <a:cs typeface="Arial"/>
            </a:endParaRPr>
          </a:p>
          <a:p>
            <a:pPr>
              <a:lnSpc>
                <a:spcPct val="90000"/>
              </a:lnSpc>
            </a:pPr>
            <a:r>
              <a:rPr lang="en-US" sz="3600" b="0" spc="0" dirty="0">
                <a:solidFill>
                  <a:srgbClr val="FFFFFF"/>
                </a:solidFill>
                <a:latin typeface="Arial"/>
                <a:cs typeface="Arial"/>
              </a:rPr>
              <a:t>March 30, 2024</a:t>
            </a:r>
          </a:p>
        </p:txBody>
      </p:sp>
    </p:spTree>
    <p:extLst>
      <p:ext uri="{BB962C8B-B14F-4D97-AF65-F5344CB8AC3E}">
        <p14:creationId xmlns:p14="http://schemas.microsoft.com/office/powerpoint/2010/main" val="38533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r>
              <a:rPr lang="en-US" kern="0" dirty="0">
                <a:solidFill>
                  <a:srgbClr val="585858"/>
                </a:solidFill>
                <a:latin typeface="Georgia" pitchFamily="18" charset="0"/>
                <a:cs typeface="Arial"/>
              </a:rPr>
              <a:t>Base projects on </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communities’ </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needs</a:t>
            </a:r>
          </a:p>
          <a:p>
            <a:pPr defTabSz="914400" fontAlgn="base">
              <a:spcAft>
                <a:spcPct val="0"/>
              </a:spcAft>
              <a:buFontTx/>
              <a:buChar char="•"/>
            </a:pPr>
            <a:r>
              <a:rPr lang="en-US" kern="0" dirty="0">
                <a:solidFill>
                  <a:srgbClr val="585858"/>
                </a:solidFill>
                <a:latin typeface="Georgia" pitchFamily="18" charset="0"/>
                <a:cs typeface="Arial"/>
              </a:rPr>
              <a:t>Determine what</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resources your </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club and potential </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partners have</a:t>
            </a:r>
          </a:p>
          <a:p>
            <a:pPr defTabSz="914400" fontAlgn="base">
              <a:spcAft>
                <a:spcPct val="0"/>
              </a:spcAft>
              <a:buFontTx/>
              <a:buChar char="•"/>
            </a:pPr>
            <a:r>
              <a:rPr lang="en-US" kern="0" dirty="0">
                <a:solidFill>
                  <a:srgbClr val="585858"/>
                </a:solidFill>
                <a:latin typeface="Georgia" pitchFamily="18" charset="0"/>
                <a:cs typeface="Arial"/>
              </a:rPr>
              <a:t>Talk to the community</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NEEDS ASSESSMENT</a:t>
            </a:r>
          </a:p>
        </p:txBody>
      </p:sp>
      <p:pic>
        <p:nvPicPr>
          <p:cNvPr id="1026" name="Picture 2" descr="C:\Users\nicholsk\Desktop\Slide show images\20110213_HT_1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120" y="1738246"/>
            <a:ext cx="438912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20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320800"/>
            <a:ext cx="8278322" cy="438150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fontAlgn="base" hangingPunct="0">
              <a:spcAft>
                <a:spcPct val="0"/>
              </a:spcAft>
              <a:buFontTx/>
              <a:buChar char="•"/>
            </a:pPr>
            <a:r>
              <a:rPr lang="en-US" kern="0" dirty="0">
                <a:solidFill>
                  <a:srgbClr val="585858"/>
                </a:solidFill>
                <a:latin typeface="Georgia" pitchFamily="18" charset="0"/>
                <a:cs typeface="Arial"/>
              </a:rPr>
              <a:t>Other Rotary clubs</a:t>
            </a:r>
          </a:p>
          <a:p>
            <a:pPr defTabSz="914400" eaLnBrk="0" fontAlgn="base" hangingPunct="0">
              <a:spcAft>
                <a:spcPct val="0"/>
              </a:spcAft>
              <a:buFontTx/>
              <a:buChar char="•"/>
            </a:pPr>
            <a:r>
              <a:rPr lang="en-US" kern="0" dirty="0">
                <a:solidFill>
                  <a:srgbClr val="585858"/>
                </a:solidFill>
                <a:latin typeface="Georgia" pitchFamily="18" charset="0"/>
                <a:cs typeface="Arial"/>
              </a:rPr>
              <a:t>Clubs in other districts</a:t>
            </a:r>
          </a:p>
          <a:p>
            <a:pPr defTabSz="914400" eaLnBrk="0" fontAlgn="base" hangingPunct="0">
              <a:spcAft>
                <a:spcPct val="0"/>
              </a:spcAft>
              <a:buFontTx/>
              <a:buChar char="•"/>
            </a:pPr>
            <a:r>
              <a:rPr lang="en-US" kern="0" dirty="0">
                <a:solidFill>
                  <a:srgbClr val="585858"/>
                </a:solidFill>
                <a:latin typeface="Georgia" pitchFamily="18" charset="0"/>
                <a:cs typeface="Arial"/>
              </a:rPr>
              <a:t>Non-profits in your town</a:t>
            </a:r>
          </a:p>
          <a:p>
            <a:pPr defTabSz="914400" eaLnBrk="0" fontAlgn="base" hangingPunct="0">
              <a:spcAft>
                <a:spcPct val="0"/>
              </a:spcAft>
              <a:buFontTx/>
              <a:buChar char="•"/>
            </a:pPr>
            <a:r>
              <a:rPr lang="en-US" kern="0" dirty="0">
                <a:solidFill>
                  <a:srgbClr val="585858"/>
                </a:solidFill>
                <a:latin typeface="Georgia" pitchFamily="18" charset="0"/>
                <a:cs typeface="Arial"/>
              </a:rPr>
              <a:t>Churches</a:t>
            </a:r>
          </a:p>
          <a:p>
            <a:pPr defTabSz="914400" eaLnBrk="0" fontAlgn="base" hangingPunct="0">
              <a:spcAft>
                <a:spcPct val="0"/>
              </a:spcAft>
              <a:buFontTx/>
              <a:buChar char="•"/>
            </a:pPr>
            <a:r>
              <a:rPr lang="en-US" kern="0" dirty="0">
                <a:solidFill>
                  <a:srgbClr val="585858"/>
                </a:solidFill>
                <a:latin typeface="Georgia" pitchFamily="18" charset="0"/>
                <a:cs typeface="Arial"/>
              </a:rPr>
              <a:t>Youth groups</a:t>
            </a:r>
          </a:p>
          <a:p>
            <a:pPr marL="0" indent="0" defTabSz="914400" eaLnBrk="0" fontAlgn="base" hangingPunct="0">
              <a:spcAft>
                <a:spcPct val="0"/>
              </a:spcAft>
              <a:buNone/>
            </a:pPr>
            <a:r>
              <a:rPr lang="en-US" kern="0" dirty="0">
                <a:solidFill>
                  <a:srgbClr val="585858"/>
                </a:solidFill>
                <a:latin typeface="Georgia" pitchFamily="18" charset="0"/>
                <a:cs typeface="Arial"/>
              </a:rPr>
              <a:t>But stay involved and communicate. </a:t>
            </a:r>
          </a:p>
          <a:p>
            <a:pPr marL="0" indent="0" defTabSz="914400" eaLnBrk="0" fontAlgn="base" hangingPunct="0">
              <a:spcAft>
                <a:spcPct val="0"/>
              </a:spcAft>
              <a:buNone/>
            </a:pPr>
            <a:r>
              <a:rPr lang="en-US" kern="0" dirty="0">
                <a:solidFill>
                  <a:srgbClr val="585858"/>
                </a:solidFill>
                <a:latin typeface="Georgia" pitchFamily="18" charset="0"/>
                <a:cs typeface="Arial"/>
              </a:rPr>
              <a:t>YOU are in charge of the project!</a:t>
            </a:r>
          </a:p>
          <a:p>
            <a:pPr defTabSz="914400" eaLnBrk="0" fontAlgn="base" hangingPunct="0">
              <a:spcAft>
                <a:spcPct val="0"/>
              </a:spcAft>
              <a:buFontTx/>
              <a:buChar char="•"/>
            </a:pPr>
            <a:endParaRPr lang="en-US" kern="0" dirty="0">
              <a:solidFill>
                <a:srgbClr val="585858"/>
              </a:solidFill>
              <a:latin typeface="Georgia" pitchFamily="18" charset="0"/>
              <a:cs typeface="Arial"/>
            </a:endParaRPr>
          </a:p>
          <a:p>
            <a:pPr defTabSz="914400" eaLnBrk="0" fontAlgn="base" hangingPunct="0">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PARTNERS FOR DISTICT GRANTS</a:t>
            </a:r>
          </a:p>
        </p:txBody>
      </p:sp>
      <p:pic>
        <p:nvPicPr>
          <p:cNvPr id="9218" name="Picture 2" descr="C:\Users\nicholsk\Desktop\Slide show images\20110522_US_5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461" y="1519510"/>
            <a:ext cx="3277564" cy="218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449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84293C-B387-4550-AED7-1CADA179083E}"/>
              </a:ext>
            </a:extLst>
          </p:cNvPr>
          <p:cNvSpPr txBox="1"/>
          <p:nvPr/>
        </p:nvSpPr>
        <p:spPr>
          <a:xfrm>
            <a:off x="2968668" y="150312"/>
            <a:ext cx="6075123" cy="1015663"/>
          </a:xfrm>
          <a:prstGeom prst="rect">
            <a:avLst/>
          </a:prstGeom>
          <a:noFill/>
        </p:spPr>
        <p:txBody>
          <a:bodyPr wrap="square" rtlCol="0">
            <a:spAutoFit/>
          </a:bodyPr>
          <a:lstStyle/>
          <a:p>
            <a:r>
              <a:rPr lang="en-US" sz="6000" dirty="0">
                <a:highlight>
                  <a:srgbClr val="FFFF00"/>
                </a:highlight>
                <a:latin typeface="Arial Narrow Bold" panose="020B0706020202030204" pitchFamily="34" charset="0"/>
              </a:rPr>
              <a:t>Caution !</a:t>
            </a:r>
          </a:p>
        </p:txBody>
      </p:sp>
      <p:sp>
        <p:nvSpPr>
          <p:cNvPr id="3" name="TextBox 2">
            <a:extLst>
              <a:ext uri="{FF2B5EF4-FFF2-40B4-BE49-F238E27FC236}">
                <a16:creationId xmlns:a16="http://schemas.microsoft.com/office/drawing/2014/main" id="{C6DB39FF-4FCC-4301-A2BD-9D4EDB6F9DE3}"/>
              </a:ext>
            </a:extLst>
          </p:cNvPr>
          <p:cNvSpPr txBox="1"/>
          <p:nvPr/>
        </p:nvSpPr>
        <p:spPr>
          <a:xfrm>
            <a:off x="1052186" y="1665962"/>
            <a:ext cx="6964472" cy="3046988"/>
          </a:xfrm>
          <a:prstGeom prst="rect">
            <a:avLst/>
          </a:prstGeom>
          <a:noFill/>
        </p:spPr>
        <p:txBody>
          <a:bodyPr wrap="square" rtlCol="0">
            <a:spAutoFit/>
          </a:bodyPr>
          <a:lstStyle/>
          <a:p>
            <a:endParaRPr lang="en-US" sz="3200" dirty="0">
              <a:solidFill>
                <a:schemeClr val="tx1">
                  <a:lumMod val="65000"/>
                  <a:lumOff val="35000"/>
                </a:schemeClr>
              </a:solidFill>
              <a:latin typeface="Georgia" panose="02040502050405020303" pitchFamily="18" charset="0"/>
            </a:endParaRPr>
          </a:p>
          <a:p>
            <a:r>
              <a:rPr lang="en-US" sz="3200" dirty="0">
                <a:solidFill>
                  <a:schemeClr val="tx1">
                    <a:lumMod val="65000"/>
                    <a:lumOff val="35000"/>
                  </a:schemeClr>
                </a:solidFill>
                <a:latin typeface="Georgia" panose="02040502050405020303" pitchFamily="18" charset="0"/>
              </a:rPr>
              <a:t>These “partners” can raise issues:</a:t>
            </a:r>
          </a:p>
          <a:p>
            <a:endParaRPr lang="en-US" sz="3200" dirty="0">
              <a:solidFill>
                <a:schemeClr val="tx1">
                  <a:lumMod val="65000"/>
                  <a:lumOff val="35000"/>
                </a:schemeClr>
              </a:solidFill>
              <a:latin typeface="Georgia" panose="02040502050405020303" pitchFamily="18" charset="0"/>
            </a:endParaRP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City or town </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Government departments</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School districts</a:t>
            </a:r>
          </a:p>
        </p:txBody>
      </p:sp>
    </p:spTree>
    <p:extLst>
      <p:ext uri="{BB962C8B-B14F-4D97-AF65-F5344CB8AC3E}">
        <p14:creationId xmlns:p14="http://schemas.microsoft.com/office/powerpoint/2010/main" val="2414764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r>
              <a:rPr lang="en-US" kern="0" dirty="0">
                <a:solidFill>
                  <a:srgbClr val="585858"/>
                </a:solidFill>
                <a:latin typeface="Georgia" pitchFamily="18" charset="0"/>
                <a:cs typeface="Arial"/>
              </a:rPr>
              <a:t>Form a three-person grant committee</a:t>
            </a:r>
          </a:p>
          <a:p>
            <a:pPr defTabSz="914400" fontAlgn="base">
              <a:spcAft>
                <a:spcPct val="0"/>
              </a:spcAft>
              <a:buFontTx/>
              <a:buChar char="•"/>
            </a:pPr>
            <a:r>
              <a:rPr lang="en-US" kern="0" dirty="0">
                <a:solidFill>
                  <a:srgbClr val="585858"/>
                </a:solidFill>
                <a:latin typeface="Georgia" pitchFamily="18" charset="0"/>
                <a:cs typeface="Arial"/>
              </a:rPr>
              <a:t>Assign roles</a:t>
            </a:r>
          </a:p>
          <a:p>
            <a:pPr defTabSz="914400" fontAlgn="base">
              <a:spcAft>
                <a:spcPct val="0"/>
              </a:spcAft>
              <a:buFontTx/>
              <a:buChar char="•"/>
            </a:pPr>
            <a:r>
              <a:rPr lang="en-US" kern="0" dirty="0">
                <a:solidFill>
                  <a:srgbClr val="585858"/>
                </a:solidFill>
                <a:latin typeface="Georgia" pitchFamily="18" charset="0"/>
                <a:cs typeface="Arial"/>
              </a:rPr>
              <a:t>Make an implementation plan</a:t>
            </a:r>
          </a:p>
          <a:p>
            <a:pPr defTabSz="914400" fontAlgn="base">
              <a:spcAft>
                <a:spcPct val="0"/>
              </a:spcAft>
              <a:buFontTx/>
              <a:buChar char="•"/>
            </a:pPr>
            <a:r>
              <a:rPr lang="en-US" kern="0" dirty="0">
                <a:solidFill>
                  <a:srgbClr val="585858"/>
                </a:solidFill>
                <a:latin typeface="Georgia" pitchFamily="18" charset="0"/>
                <a:cs typeface="Arial"/>
              </a:rPr>
              <a:t>Establish a budget</a:t>
            </a:r>
          </a:p>
          <a:p>
            <a:pPr defTabSz="914400" fontAlgn="base">
              <a:spcAft>
                <a:spcPct val="0"/>
              </a:spcAft>
              <a:buFontTx/>
              <a:buChar char="•"/>
            </a:pPr>
            <a:r>
              <a:rPr lang="en-US" kern="0" dirty="0">
                <a:solidFill>
                  <a:srgbClr val="585858"/>
                </a:solidFill>
                <a:latin typeface="Georgia" pitchFamily="18" charset="0"/>
                <a:cs typeface="Arial"/>
              </a:rPr>
              <a:t>Have a contingency plan</a:t>
            </a:r>
          </a:p>
          <a:p>
            <a:pPr defTabSz="914400" fontAlgn="base">
              <a:spcAft>
                <a:spcPct val="0"/>
              </a:spcAft>
              <a:buFontTx/>
              <a:buChar char="•"/>
            </a:pPr>
            <a:r>
              <a:rPr lang="en-US" kern="0" dirty="0">
                <a:solidFill>
                  <a:srgbClr val="585858"/>
                </a:solidFill>
                <a:latin typeface="Georgia" pitchFamily="18" charset="0"/>
                <a:cs typeface="Arial"/>
              </a:rPr>
              <a:t>Have a document retention plan</a:t>
            </a:r>
          </a:p>
          <a:p>
            <a:pPr defTabSz="914400" fontAlgn="base">
              <a:spcAft>
                <a:spcPct val="0"/>
              </a:spcAft>
              <a:buFontTx/>
              <a:buChar char="•"/>
            </a:pPr>
            <a:r>
              <a:rPr lang="en-US" kern="0" dirty="0">
                <a:solidFill>
                  <a:srgbClr val="585858"/>
                </a:solidFill>
                <a:latin typeface="Georgia" pitchFamily="18" charset="0"/>
                <a:cs typeface="Arial"/>
              </a:rPr>
              <a:t>ONE PERSON projects can fail!</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PROJECT PLANNING Suggestions</a:t>
            </a:r>
          </a:p>
        </p:txBody>
      </p:sp>
    </p:spTree>
    <p:extLst>
      <p:ext uri="{BB962C8B-B14F-4D97-AF65-F5344CB8AC3E}">
        <p14:creationId xmlns:p14="http://schemas.microsoft.com/office/powerpoint/2010/main" val="53358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696453"/>
            <a:ext cx="8278322" cy="413198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r>
              <a:rPr lang="en-US" kern="0" dirty="0">
                <a:solidFill>
                  <a:srgbClr val="585858"/>
                </a:solidFill>
                <a:latin typeface="Georgia" pitchFamily="18" charset="0"/>
                <a:cs typeface="Arial"/>
              </a:rPr>
              <a:t>Realistic</a:t>
            </a:r>
          </a:p>
          <a:p>
            <a:pPr defTabSz="914400" fontAlgn="base">
              <a:spcAft>
                <a:spcPct val="0"/>
              </a:spcAft>
              <a:buFontTx/>
              <a:buChar char="•"/>
            </a:pPr>
            <a:r>
              <a:rPr lang="en-US" kern="0" dirty="0">
                <a:solidFill>
                  <a:srgbClr val="585858"/>
                </a:solidFill>
                <a:latin typeface="Georgia" pitchFamily="18" charset="0"/>
                <a:cs typeface="Arial"/>
              </a:rPr>
              <a:t>Competitive bidding</a:t>
            </a:r>
          </a:p>
          <a:p>
            <a:pPr defTabSz="914400" fontAlgn="base">
              <a:spcAft>
                <a:spcPct val="0"/>
              </a:spcAft>
              <a:buFontTx/>
              <a:buChar char="•"/>
            </a:pPr>
            <a:r>
              <a:rPr lang="en-US" kern="0" dirty="0">
                <a:solidFill>
                  <a:srgbClr val="585858"/>
                </a:solidFill>
                <a:latin typeface="Georgia" pitchFamily="18" charset="0"/>
                <a:cs typeface="Arial"/>
              </a:rPr>
              <a:t>Get real prices</a:t>
            </a:r>
          </a:p>
          <a:p>
            <a:pPr defTabSz="914400" fontAlgn="base">
              <a:spcAft>
                <a:spcPct val="0"/>
              </a:spcAft>
              <a:buFontTx/>
              <a:buChar char="•"/>
            </a:pPr>
            <a:r>
              <a:rPr lang="en-US" kern="0" dirty="0">
                <a:solidFill>
                  <a:srgbClr val="585858"/>
                </a:solidFill>
                <a:latin typeface="Georgia" pitchFamily="18" charset="0"/>
                <a:cs typeface="Arial"/>
              </a:rPr>
              <a:t>Cost of materials</a:t>
            </a:r>
          </a:p>
          <a:p>
            <a:pPr marL="0" indent="0" defTabSz="914400" fontAlgn="base">
              <a:spcAft>
                <a:spcPct val="0"/>
              </a:spcAft>
              <a:buNone/>
            </a:pPr>
            <a:r>
              <a:rPr lang="en-US" kern="0" dirty="0">
                <a:solidFill>
                  <a:srgbClr val="585858"/>
                </a:solidFill>
                <a:latin typeface="Georgia" pitchFamily="18" charset="0"/>
                <a:cs typeface="Arial"/>
              </a:rPr>
              <a:t>	is rising!</a:t>
            </a:r>
          </a:p>
          <a:p>
            <a:pPr defTabSz="914400" fontAlgn="base">
              <a:spcAft>
                <a:spcPct val="0"/>
              </a:spcAft>
              <a:buFontTx/>
              <a:buChar char="•"/>
            </a:pPr>
            <a:r>
              <a:rPr lang="en-US" kern="0" dirty="0">
                <a:solidFill>
                  <a:srgbClr val="585858"/>
                </a:solidFill>
                <a:latin typeface="Georgia" pitchFamily="18" charset="0"/>
                <a:cs typeface="Arial"/>
              </a:rPr>
              <a:t>Disclose conflicts of </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interest		PUT IN APPLICATION</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CREATING A BUDGET</a:t>
            </a:r>
          </a:p>
        </p:txBody>
      </p:sp>
      <p:pic>
        <p:nvPicPr>
          <p:cNvPr id="5" name="Picture 5" descr="201004-08_PA_1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9361" y="2009274"/>
            <a:ext cx="3569093" cy="2379395"/>
          </a:xfrm>
          <a:prstGeom prst="rect">
            <a:avLst/>
          </a:prstGeom>
          <a:noFill/>
          <a:ln w="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9188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fontAlgn="base" hangingPunct="0">
              <a:spcAft>
                <a:spcPct val="0"/>
              </a:spcAft>
              <a:buFontTx/>
              <a:buChar char="•"/>
            </a:pPr>
            <a:r>
              <a:rPr lang="en-US" kern="0" dirty="0">
                <a:solidFill>
                  <a:srgbClr val="585858"/>
                </a:solidFill>
                <a:latin typeface="Georgia" pitchFamily="18" charset="0"/>
                <a:cs typeface="Arial"/>
              </a:rPr>
              <a:t>Measurable</a:t>
            </a:r>
          </a:p>
          <a:p>
            <a:pPr defTabSz="914400" eaLnBrk="0" fontAlgn="base" hangingPunct="0">
              <a:spcAft>
                <a:spcPct val="0"/>
              </a:spcAft>
              <a:buFontTx/>
              <a:buChar char="•"/>
            </a:pPr>
            <a:r>
              <a:rPr lang="en-US" kern="0" dirty="0">
                <a:solidFill>
                  <a:srgbClr val="585858"/>
                </a:solidFill>
                <a:latin typeface="Georgia" pitchFamily="18" charset="0"/>
                <a:cs typeface="Arial"/>
              </a:rPr>
              <a:t>Sustainable</a:t>
            </a:r>
          </a:p>
          <a:p>
            <a:pPr defTabSz="914400" eaLnBrk="0" fontAlgn="base" hangingPunct="0">
              <a:spcAft>
                <a:spcPct val="0"/>
              </a:spcAft>
              <a:buFontTx/>
              <a:buChar char="•"/>
            </a:pPr>
            <a:r>
              <a:rPr lang="en-US" kern="0" dirty="0">
                <a:solidFill>
                  <a:srgbClr val="585858"/>
                </a:solidFill>
                <a:latin typeface="Georgia" pitchFamily="18" charset="0"/>
                <a:cs typeface="Arial"/>
              </a:rPr>
              <a:t>Qualitative</a:t>
            </a:r>
          </a:p>
          <a:p>
            <a:pPr defTabSz="914400" eaLnBrk="0" fontAlgn="base" hangingPunct="0">
              <a:spcAft>
                <a:spcPct val="0"/>
              </a:spcAft>
              <a:buFontTx/>
              <a:buChar char="•"/>
            </a:pPr>
            <a:r>
              <a:rPr lang="en-US" kern="0" dirty="0">
                <a:solidFill>
                  <a:srgbClr val="585858"/>
                </a:solidFill>
                <a:latin typeface="Georgia" pitchFamily="18" charset="0"/>
                <a:cs typeface="Arial"/>
              </a:rPr>
              <a:t>Quantitative</a:t>
            </a:r>
          </a:p>
          <a:p>
            <a:pPr defTabSz="914400" eaLnBrk="0" fontAlgn="base" hangingPunct="0">
              <a:spcAft>
                <a:spcPct val="0"/>
              </a:spcAft>
              <a:buFontTx/>
              <a:buChar char="•"/>
            </a:pPr>
            <a:r>
              <a:rPr lang="en-US" kern="0" dirty="0">
                <a:solidFill>
                  <a:srgbClr val="585858"/>
                </a:solidFill>
                <a:latin typeface="Georgia" pitchFamily="18" charset="0"/>
                <a:cs typeface="Arial"/>
              </a:rPr>
              <a:t>Gather baseline data</a:t>
            </a:r>
          </a:p>
          <a:p>
            <a:pPr defTabSz="914400" eaLnBrk="0" fontAlgn="base" hangingPunct="0">
              <a:spcAft>
                <a:spcPct val="0"/>
              </a:spcAft>
              <a:buFontTx/>
              <a:buChar char="•"/>
            </a:pPr>
            <a:r>
              <a:rPr lang="en-US" kern="0" dirty="0">
                <a:solidFill>
                  <a:srgbClr val="585858"/>
                </a:solidFill>
                <a:latin typeface="Georgia" pitchFamily="18" charset="0"/>
                <a:cs typeface="Arial"/>
              </a:rPr>
              <a:t>Determine method of </a:t>
            </a:r>
            <a:br>
              <a:rPr lang="en-US" kern="0" dirty="0">
                <a:solidFill>
                  <a:srgbClr val="585858"/>
                </a:solidFill>
                <a:latin typeface="Georgia" pitchFamily="18" charset="0"/>
                <a:cs typeface="Arial"/>
              </a:rPr>
            </a:br>
            <a:r>
              <a:rPr lang="en-US" kern="0" dirty="0">
                <a:solidFill>
                  <a:srgbClr val="585858"/>
                </a:solidFill>
                <a:latin typeface="Georgia" pitchFamily="18" charset="0"/>
                <a:cs typeface="Arial"/>
              </a:rPr>
              <a:t>measurement</a:t>
            </a:r>
          </a:p>
          <a:p>
            <a:pPr defTabSz="914400" eaLnBrk="0" fontAlgn="base" hangingPunct="0">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SETTING GOALS</a:t>
            </a:r>
          </a:p>
        </p:txBody>
      </p:sp>
      <p:pic>
        <p:nvPicPr>
          <p:cNvPr id="5" name="Picture 4" descr="201004-08_PA_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2300" y="1518468"/>
            <a:ext cx="2602954" cy="3904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4806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471171"/>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r>
              <a:rPr lang="en-US" kern="0" dirty="0">
                <a:solidFill>
                  <a:srgbClr val="585858"/>
                </a:solidFill>
                <a:latin typeface="Georgia" pitchFamily="18" charset="0"/>
                <a:cs typeface="Arial"/>
              </a:rPr>
              <a:t>Rise Against Hunger meal packaging</a:t>
            </a:r>
          </a:p>
          <a:p>
            <a:pPr defTabSz="914400" fontAlgn="base">
              <a:spcAft>
                <a:spcPct val="0"/>
              </a:spcAft>
              <a:buFontTx/>
              <a:buChar char="•"/>
            </a:pPr>
            <a:r>
              <a:rPr lang="en-US" kern="0" dirty="0">
                <a:solidFill>
                  <a:srgbClr val="585858"/>
                </a:solidFill>
                <a:latin typeface="Georgia" pitchFamily="18" charset="0"/>
                <a:cs typeface="Arial"/>
              </a:rPr>
              <a:t>School supplies for needy children</a:t>
            </a:r>
          </a:p>
          <a:p>
            <a:pPr defTabSz="914400" fontAlgn="base">
              <a:spcAft>
                <a:spcPct val="0"/>
              </a:spcAft>
              <a:buFontTx/>
              <a:buChar char="•"/>
            </a:pPr>
            <a:r>
              <a:rPr lang="en-US" kern="0" dirty="0">
                <a:solidFill>
                  <a:srgbClr val="585858"/>
                </a:solidFill>
                <a:latin typeface="Georgia" pitchFamily="18" charset="0"/>
                <a:cs typeface="Arial"/>
              </a:rPr>
              <a:t>Wheelchair lift at Camp </a:t>
            </a:r>
            <a:r>
              <a:rPr lang="en-US" kern="0" dirty="0" err="1">
                <a:solidFill>
                  <a:srgbClr val="585858"/>
                </a:solidFill>
                <a:latin typeface="Georgia" pitchFamily="18" charset="0"/>
                <a:cs typeface="Arial"/>
              </a:rPr>
              <a:t>Fairlee</a:t>
            </a:r>
            <a:endParaRPr lang="en-US" kern="0" dirty="0">
              <a:solidFill>
                <a:srgbClr val="585858"/>
              </a:solidFill>
              <a:latin typeface="Georgia" pitchFamily="18" charset="0"/>
              <a:cs typeface="Arial"/>
            </a:endParaRPr>
          </a:p>
          <a:p>
            <a:pPr defTabSz="914400" fontAlgn="base">
              <a:spcAft>
                <a:spcPct val="0"/>
              </a:spcAft>
              <a:buFontTx/>
              <a:buChar char="•"/>
            </a:pPr>
            <a:r>
              <a:rPr lang="en-US" kern="0" dirty="0">
                <a:solidFill>
                  <a:srgbClr val="585858"/>
                </a:solidFill>
                <a:latin typeface="Georgia" pitchFamily="18" charset="0"/>
                <a:cs typeface="Arial"/>
              </a:rPr>
              <a:t>Educational materials for literacy program</a:t>
            </a:r>
          </a:p>
          <a:p>
            <a:pPr defTabSz="914400" fontAlgn="base">
              <a:spcAft>
                <a:spcPct val="0"/>
              </a:spcAft>
              <a:buFontTx/>
              <a:buChar char="•"/>
            </a:pPr>
            <a:r>
              <a:rPr lang="en-US" kern="0" dirty="0">
                <a:solidFill>
                  <a:srgbClr val="585858"/>
                </a:solidFill>
                <a:latin typeface="Georgia" pitchFamily="18" charset="0"/>
                <a:cs typeface="Arial"/>
              </a:rPr>
              <a:t>Musical instruments and lessons for under served youth</a:t>
            </a:r>
          </a:p>
          <a:p>
            <a:pPr defTabSz="914400" fontAlgn="base">
              <a:spcAft>
                <a:spcPct val="0"/>
              </a:spcAft>
              <a:buFontTx/>
              <a:buChar char="•"/>
            </a:pPr>
            <a:r>
              <a:rPr lang="en-US" kern="0" dirty="0">
                <a:solidFill>
                  <a:srgbClr val="585858"/>
                </a:solidFill>
                <a:latin typeface="Georgia" pitchFamily="18" charset="0"/>
                <a:cs typeface="Arial"/>
              </a:rPr>
              <a:t>Grills in local park</a:t>
            </a:r>
          </a:p>
          <a:p>
            <a:pPr defTabSz="914400" fontAlgn="base">
              <a:spcAft>
                <a:spcPct val="0"/>
              </a:spcAft>
              <a:buFontTx/>
              <a:buChar char="•"/>
            </a:pPr>
            <a:r>
              <a:rPr lang="en-US" kern="0" dirty="0">
                <a:solidFill>
                  <a:srgbClr val="585858"/>
                </a:solidFill>
                <a:latin typeface="Georgia" pitchFamily="18" charset="0"/>
                <a:cs typeface="Arial"/>
              </a:rPr>
              <a:t>Toilets in Cameroon</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PROJECT EXAMPLES</a:t>
            </a:r>
          </a:p>
        </p:txBody>
      </p:sp>
    </p:spTree>
    <p:extLst>
      <p:ext uri="{BB962C8B-B14F-4D97-AF65-F5344CB8AC3E}">
        <p14:creationId xmlns:p14="http://schemas.microsoft.com/office/powerpoint/2010/main" val="3379337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lnSpc>
                <a:spcPct val="85000"/>
              </a:lnSpc>
              <a:spcAft>
                <a:spcPct val="0"/>
              </a:spcAft>
              <a:buNone/>
            </a:pPr>
            <a:r>
              <a:rPr lang="en-US" kern="0" dirty="0">
                <a:solidFill>
                  <a:srgbClr val="585858"/>
                </a:solidFill>
                <a:latin typeface="Georgia" pitchFamily="18" charset="0"/>
                <a:cs typeface="Arial"/>
              </a:rPr>
              <a:t>		Cameroon? 	YES</a:t>
            </a:r>
          </a:p>
          <a:p>
            <a:pPr marL="0" indent="0" defTabSz="914400" fontAlgn="base">
              <a:lnSpc>
                <a:spcPct val="85000"/>
              </a:lnSpc>
              <a:spcAft>
                <a:spcPct val="0"/>
              </a:spcAft>
              <a:buNone/>
            </a:pPr>
            <a:endParaRPr lang="en-US" kern="0" dirty="0">
              <a:solidFill>
                <a:srgbClr val="585858"/>
              </a:solidFill>
              <a:latin typeface="Georgia" pitchFamily="18" charset="0"/>
              <a:cs typeface="Arial"/>
            </a:endParaRPr>
          </a:p>
          <a:p>
            <a:pPr marL="350838" indent="-350838" defTabSz="914400" fontAlgn="base">
              <a:lnSpc>
                <a:spcPct val="85000"/>
              </a:lnSpc>
              <a:spcAft>
                <a:spcPct val="0"/>
              </a:spcAft>
              <a:buFontTx/>
              <a:buChar char="•"/>
            </a:pPr>
            <a:r>
              <a:rPr lang="en-US" kern="0" dirty="0">
                <a:solidFill>
                  <a:srgbClr val="585858"/>
                </a:solidFill>
                <a:latin typeface="Georgia" pitchFamily="18" charset="0"/>
                <a:cs typeface="Arial"/>
              </a:rPr>
              <a:t>In the district, state, region, U.S.</a:t>
            </a:r>
          </a:p>
          <a:p>
            <a:pPr marL="350838" indent="-350838" defTabSz="914400" fontAlgn="base">
              <a:lnSpc>
                <a:spcPct val="85000"/>
              </a:lnSpc>
              <a:spcAft>
                <a:spcPct val="0"/>
              </a:spcAft>
              <a:buFontTx/>
              <a:buChar char="•"/>
            </a:pPr>
            <a:r>
              <a:rPr lang="en-US" kern="0" dirty="0">
                <a:solidFill>
                  <a:srgbClr val="585858"/>
                </a:solidFill>
                <a:latin typeface="Georgia" pitchFamily="18" charset="0"/>
                <a:cs typeface="Arial"/>
              </a:rPr>
              <a:t>In a foreign country – district grant does NOT require a partner district or club</a:t>
            </a:r>
          </a:p>
          <a:p>
            <a:pPr marL="350838" indent="-350838" defTabSz="914400" fontAlgn="base">
              <a:lnSpc>
                <a:spcPct val="85000"/>
              </a:lnSpc>
              <a:spcAft>
                <a:spcPct val="0"/>
              </a:spcAft>
              <a:buFontTx/>
              <a:buChar char="•"/>
            </a:pPr>
            <a:r>
              <a:rPr lang="en-US" kern="0" dirty="0">
                <a:solidFill>
                  <a:srgbClr val="585858"/>
                </a:solidFill>
                <a:latin typeface="Georgia" pitchFamily="18" charset="0"/>
                <a:cs typeface="Arial"/>
              </a:rPr>
              <a:t>Application MUST be very thorough with identifying partner, financials, timeline, source of materials, member participation.</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LOCAL OR INTERNATIONAL</a:t>
            </a:r>
          </a:p>
        </p:txBody>
      </p:sp>
    </p:spTree>
    <p:extLst>
      <p:ext uri="{BB962C8B-B14F-4D97-AF65-F5344CB8AC3E}">
        <p14:creationId xmlns:p14="http://schemas.microsoft.com/office/powerpoint/2010/main" val="3473048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631" y="299803"/>
            <a:ext cx="8184630" cy="584775"/>
          </a:xfrm>
          <a:prstGeom prst="rect">
            <a:avLst/>
          </a:prstGeom>
          <a:noFill/>
        </p:spPr>
        <p:txBody>
          <a:bodyPr wrap="square" rtlCol="0">
            <a:spAutoFit/>
          </a:bodyPr>
          <a:lstStyle/>
          <a:p>
            <a:r>
              <a:rPr lang="en-US" sz="3200" b="1" dirty="0">
                <a:solidFill>
                  <a:prstClr val="white"/>
                </a:solidFill>
                <a:latin typeface="Arial Narrow Bold" panose="020B0706020202030204" pitchFamily="34" charset="0"/>
                <a:cs typeface="Arial" panose="020B0604020202020204" pitchFamily="34" charset="0"/>
              </a:rPr>
              <a:t>PROJECT CHAIRS WITHIN YOUR CLUB</a:t>
            </a:r>
          </a:p>
        </p:txBody>
      </p:sp>
      <p:sp>
        <p:nvSpPr>
          <p:cNvPr id="5" name="TextBox 4"/>
          <p:cNvSpPr txBox="1"/>
          <p:nvPr/>
        </p:nvSpPr>
        <p:spPr>
          <a:xfrm>
            <a:off x="710214" y="1305171"/>
            <a:ext cx="7821227" cy="4401205"/>
          </a:xfrm>
          <a:prstGeom prst="rect">
            <a:avLst/>
          </a:prstGeom>
          <a:noFill/>
        </p:spPr>
        <p:txBody>
          <a:bodyPr wrap="square" rtlCol="0">
            <a:spAutoFit/>
          </a:bodyPr>
          <a:lstStyle/>
          <a:p>
            <a:r>
              <a:rPr lang="en-US" sz="2800" dirty="0">
                <a:solidFill>
                  <a:schemeClr val="tx1">
                    <a:lumMod val="65000"/>
                    <a:lumOff val="35000"/>
                  </a:schemeClr>
                </a:solidFill>
                <a:latin typeface="Georgia" panose="02040502050405020303" pitchFamily="18" charset="0"/>
              </a:rPr>
              <a:t>PLEASE NOTE:</a:t>
            </a:r>
          </a:p>
          <a:p>
            <a:endParaRPr lang="en-US" sz="2800" dirty="0">
              <a:solidFill>
                <a:schemeClr val="tx1">
                  <a:lumMod val="65000"/>
                  <a:lumOff val="35000"/>
                </a:schemeClr>
              </a:solidFill>
              <a:latin typeface="Georgia" panose="02040502050405020303" pitchFamily="18" charset="0"/>
            </a:endParaRPr>
          </a:p>
          <a:p>
            <a:pPr marL="457200" indent="-457200">
              <a:buFont typeface="Arial" panose="020B0604020202020204" pitchFamily="34" charset="0"/>
              <a:buChar char="•"/>
            </a:pPr>
            <a:r>
              <a:rPr lang="en-US" sz="2800" dirty="0">
                <a:solidFill>
                  <a:schemeClr val="tx1">
                    <a:lumMod val="65000"/>
                    <a:lumOff val="35000"/>
                  </a:schemeClr>
                </a:solidFill>
                <a:latin typeface="Georgia" panose="02040502050405020303" pitchFamily="18" charset="0"/>
              </a:rPr>
              <a:t>Primary contact on application should be member actually LEADING THE PROJECT.</a:t>
            </a:r>
          </a:p>
          <a:p>
            <a:pPr marL="457200" indent="-457200">
              <a:buFont typeface="Arial" panose="020B0604020202020204" pitchFamily="34" charset="0"/>
              <a:buChar char="•"/>
            </a:pPr>
            <a:endParaRPr lang="en-US" sz="2800" dirty="0">
              <a:solidFill>
                <a:schemeClr val="tx1">
                  <a:lumMod val="65000"/>
                  <a:lumOff val="35000"/>
                </a:schemeClr>
              </a:solidFill>
              <a:latin typeface="Georgia" panose="02040502050405020303" pitchFamily="18" charset="0"/>
            </a:endParaRPr>
          </a:p>
          <a:p>
            <a:pPr marL="457200" indent="-457200">
              <a:buFont typeface="Arial" panose="020B0604020202020204" pitchFamily="34" charset="0"/>
              <a:buChar char="•"/>
            </a:pPr>
            <a:r>
              <a:rPr lang="en-US" sz="2800" dirty="0">
                <a:solidFill>
                  <a:schemeClr val="tx1">
                    <a:lumMod val="65000"/>
                    <a:lumOff val="35000"/>
                  </a:schemeClr>
                </a:solidFill>
                <a:latin typeface="Georgia" panose="02040502050405020303" pitchFamily="18" charset="0"/>
              </a:rPr>
              <a:t>Primary contact should have attended the GMS today.</a:t>
            </a:r>
          </a:p>
          <a:p>
            <a:pPr marL="457200" indent="-457200">
              <a:buFont typeface="Arial" panose="020B0604020202020204" pitchFamily="34" charset="0"/>
              <a:buChar char="•"/>
            </a:pPr>
            <a:endParaRPr lang="en-US" sz="2800" dirty="0">
              <a:solidFill>
                <a:schemeClr val="tx1">
                  <a:lumMod val="65000"/>
                  <a:lumOff val="35000"/>
                </a:schemeClr>
              </a:solidFill>
              <a:latin typeface="Georgia" panose="02040502050405020303" pitchFamily="18" charset="0"/>
            </a:endParaRPr>
          </a:p>
          <a:p>
            <a:pPr marL="457200" indent="-457200">
              <a:buFont typeface="Arial" panose="020B0604020202020204" pitchFamily="34" charset="0"/>
              <a:buChar char="•"/>
            </a:pPr>
            <a:r>
              <a:rPr lang="en-US" sz="2800" dirty="0">
                <a:solidFill>
                  <a:schemeClr val="tx1">
                    <a:lumMod val="65000"/>
                    <a:lumOff val="35000"/>
                  </a:schemeClr>
                </a:solidFill>
                <a:latin typeface="Georgia" panose="02040502050405020303" pitchFamily="18" charset="0"/>
              </a:rPr>
              <a:t>Primary contact should complete and submit the final report.</a:t>
            </a:r>
          </a:p>
        </p:txBody>
      </p:sp>
    </p:spTree>
    <p:extLst>
      <p:ext uri="{BB962C8B-B14F-4D97-AF65-F5344CB8AC3E}">
        <p14:creationId xmlns:p14="http://schemas.microsoft.com/office/powerpoint/2010/main" val="402917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None/>
            </a:pPr>
            <a:r>
              <a:rPr lang="en-US" kern="0" dirty="0">
                <a:solidFill>
                  <a:srgbClr val="585858"/>
                </a:solidFill>
                <a:latin typeface="Georgia" pitchFamily="18" charset="0"/>
                <a:cs typeface="Arial"/>
              </a:rPr>
              <a:t>Not approved for District Grants:</a:t>
            </a:r>
          </a:p>
          <a:p>
            <a:pPr marL="457200" indent="-457200" defTabSz="914400" fontAlgn="base">
              <a:spcAft>
                <a:spcPct val="0"/>
              </a:spcAft>
              <a:buFontTx/>
              <a:buChar char="•"/>
            </a:pPr>
            <a:r>
              <a:rPr lang="en-US" kern="0" dirty="0">
                <a:solidFill>
                  <a:srgbClr val="585858"/>
                </a:solidFill>
                <a:latin typeface="Georgia" pitchFamily="18" charset="0"/>
                <a:cs typeface="Arial"/>
              </a:rPr>
              <a:t>Fundraising</a:t>
            </a:r>
            <a:endParaRPr lang="en-US" sz="3200" kern="0" dirty="0">
              <a:solidFill>
                <a:srgbClr val="585858"/>
              </a:solidFill>
              <a:latin typeface="Georgia" pitchFamily="18" charset="0"/>
              <a:cs typeface="Arial"/>
            </a:endParaRPr>
          </a:p>
          <a:p>
            <a:pPr marL="457200" lvl="1" indent="-457200" defTabSz="914400" fontAlgn="base">
              <a:spcAft>
                <a:spcPct val="0"/>
              </a:spcAft>
              <a:buFontTx/>
              <a:buChar char="•"/>
            </a:pPr>
            <a:r>
              <a:rPr lang="en-US" sz="3200" kern="0" dirty="0">
                <a:solidFill>
                  <a:srgbClr val="585858"/>
                </a:solidFill>
                <a:latin typeface="Georgia" pitchFamily="18" charset="0"/>
                <a:cs typeface="Arial"/>
              </a:rPr>
              <a:t>Purchase of land or buildings; rent</a:t>
            </a:r>
          </a:p>
          <a:p>
            <a:pPr marL="457200" lvl="1" indent="-457200" defTabSz="914400" fontAlgn="base">
              <a:spcAft>
                <a:spcPct val="0"/>
              </a:spcAft>
              <a:buFontTx/>
              <a:buChar char="•"/>
            </a:pPr>
            <a:r>
              <a:rPr lang="en-US" sz="3200" kern="0" dirty="0">
                <a:solidFill>
                  <a:srgbClr val="585858"/>
                </a:solidFill>
                <a:latin typeface="Georgia" pitchFamily="18" charset="0"/>
                <a:cs typeface="Arial"/>
              </a:rPr>
              <a:t>Establishment of trust or Foundation</a:t>
            </a:r>
          </a:p>
          <a:p>
            <a:pPr marL="457200" lvl="1" indent="-457200" defTabSz="914400" fontAlgn="base">
              <a:spcAft>
                <a:spcPct val="0"/>
              </a:spcAft>
              <a:buFontTx/>
              <a:buChar char="•"/>
            </a:pPr>
            <a:r>
              <a:rPr lang="en-US" sz="3200" kern="0" dirty="0">
                <a:solidFill>
                  <a:srgbClr val="585858"/>
                </a:solidFill>
                <a:latin typeface="Georgia" pitchFamily="18" charset="0"/>
                <a:cs typeface="Arial"/>
              </a:rPr>
              <a:t>Administrative $$$ to</a:t>
            </a:r>
          </a:p>
          <a:p>
            <a:pPr marL="0" lvl="1" indent="0" defTabSz="914400" fontAlgn="base">
              <a:spcAft>
                <a:spcPct val="0"/>
              </a:spcAft>
              <a:buNone/>
            </a:pPr>
            <a:r>
              <a:rPr lang="en-US" sz="3200" kern="0" dirty="0">
                <a:solidFill>
                  <a:srgbClr val="585858"/>
                </a:solidFill>
                <a:latin typeface="Georgia" pitchFamily="18" charset="0"/>
                <a:cs typeface="Arial"/>
              </a:rPr>
              <a:t>another organization</a:t>
            </a:r>
          </a:p>
          <a:p>
            <a:pPr marL="0" lvl="1" indent="0" defTabSz="914400" fontAlgn="base">
              <a:spcAft>
                <a:spcPct val="0"/>
              </a:spcAft>
              <a:buNone/>
            </a:pPr>
            <a:r>
              <a:rPr lang="en-US" sz="3200" kern="0" dirty="0">
                <a:solidFill>
                  <a:srgbClr val="585858"/>
                </a:solidFill>
                <a:latin typeface="Georgia" pitchFamily="18" charset="0"/>
                <a:cs typeface="Arial"/>
              </a:rPr>
              <a:t>See </a:t>
            </a:r>
            <a:r>
              <a:rPr lang="en-US" sz="3200" u="sng" kern="0" dirty="0">
                <a:solidFill>
                  <a:srgbClr val="585858"/>
                </a:solidFill>
                <a:latin typeface="Georgia" pitchFamily="18" charset="0"/>
                <a:cs typeface="Arial"/>
              </a:rPr>
              <a:t>Terms and Agreements </a:t>
            </a:r>
          </a:p>
          <a:p>
            <a:pPr marL="0" lvl="1" indent="0" defTabSz="914400" fontAlgn="base">
              <a:spcAft>
                <a:spcPct val="0"/>
              </a:spcAft>
              <a:buNone/>
            </a:pPr>
            <a:r>
              <a:rPr lang="en-US" sz="3200" kern="0" dirty="0">
                <a:solidFill>
                  <a:srgbClr val="585858"/>
                </a:solidFill>
                <a:latin typeface="Georgia" pitchFamily="18" charset="0"/>
                <a:cs typeface="Arial"/>
              </a:rPr>
              <a:t>              for more No-No’s</a:t>
            </a: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PROJECTS NOT PERMITTED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501" y="3950460"/>
            <a:ext cx="2028825" cy="2079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959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AutoShape 3"/>
          <p:cNvSpPr>
            <a:spLocks noChangeArrowheads="1"/>
          </p:cNvSpPr>
          <p:nvPr/>
        </p:nvSpPr>
        <p:spPr bwMode="auto">
          <a:xfrm>
            <a:off x="759406" y="922338"/>
            <a:ext cx="762000" cy="1295400"/>
          </a:xfrm>
          <a:prstGeom prst="downArrow">
            <a:avLst>
              <a:gd name="adj1" fmla="val 50000"/>
              <a:gd name="adj2" fmla="val 25000"/>
            </a:avLst>
          </a:prstGeom>
          <a:solidFill>
            <a:srgbClr val="FF3300"/>
          </a:solidFill>
          <a:ln w="12700" cap="sq">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itchFamily="34" charset="0"/>
              <a:ea typeface="ＭＳ Ｐゴシック" pitchFamily="-84" charset="-128"/>
              <a:cs typeface="+mn-cs"/>
            </a:endParaRPr>
          </a:p>
        </p:txBody>
      </p:sp>
      <p:sp>
        <p:nvSpPr>
          <p:cNvPr id="111629" name="Text Box 13"/>
          <p:cNvSpPr txBox="1">
            <a:spLocks noChangeArrowheads="1"/>
          </p:cNvSpPr>
          <p:nvPr/>
        </p:nvSpPr>
        <p:spPr bwMode="auto">
          <a:xfrm>
            <a:off x="293404" y="4652679"/>
            <a:ext cx="2306791" cy="1015663"/>
          </a:xfrm>
          <a:prstGeom prst="rect">
            <a:avLst/>
          </a:prstGeom>
          <a:noFill/>
          <a:ln>
            <a:noFill/>
          </a:ln>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rPr>
              <a:t>District Designated Fund (DDF)</a:t>
            </a:r>
            <a:endPar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111631" name="Text Box 15"/>
          <p:cNvSpPr txBox="1">
            <a:spLocks noChangeArrowheads="1"/>
          </p:cNvSpPr>
          <p:nvPr/>
        </p:nvSpPr>
        <p:spPr bwMode="auto">
          <a:xfrm>
            <a:off x="8176459" y="4681606"/>
            <a:ext cx="914400" cy="707886"/>
          </a:xfrm>
          <a:prstGeom prst="rect">
            <a:avLst/>
          </a:prstGeom>
          <a:noFill/>
          <a:ln>
            <a:noFill/>
          </a:ln>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rPr>
              <a:t>World Fund</a:t>
            </a:r>
            <a:endParaRPr kumimoji="0" lang="en-US" sz="14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Arial" charset="0"/>
              <a:ea typeface="ＭＳ Ｐゴシック" pitchFamily="-84" charset="-128"/>
              <a:cs typeface="+mn-cs"/>
            </a:endParaRPr>
          </a:p>
        </p:txBody>
      </p:sp>
      <p:sp>
        <p:nvSpPr>
          <p:cNvPr id="7185" name="Line 17"/>
          <p:cNvSpPr>
            <a:spLocks noChangeShapeType="1"/>
          </p:cNvSpPr>
          <p:nvPr/>
        </p:nvSpPr>
        <p:spPr bwMode="auto">
          <a:xfrm flipV="1">
            <a:off x="6165692" y="2820776"/>
            <a:ext cx="603250" cy="352425"/>
          </a:xfrm>
          <a:prstGeom prst="line">
            <a:avLst/>
          </a:prstGeom>
          <a:noFill/>
          <a:ln w="38100" cap="sq">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ＭＳ Ｐゴシック" pitchFamily="-84" charset="-128"/>
              <a:cs typeface="+mn-cs"/>
            </a:endParaRPr>
          </a:p>
        </p:txBody>
      </p:sp>
      <p:sp>
        <p:nvSpPr>
          <p:cNvPr id="111634" name="Text Box 18"/>
          <p:cNvSpPr txBox="1">
            <a:spLocks noChangeArrowheads="1"/>
          </p:cNvSpPr>
          <p:nvPr/>
        </p:nvSpPr>
        <p:spPr bwMode="auto">
          <a:xfrm>
            <a:off x="6302375" y="1905000"/>
            <a:ext cx="2841625" cy="1006475"/>
          </a:xfrm>
          <a:prstGeom prst="rect">
            <a:avLst/>
          </a:prstGeom>
          <a:noFill/>
          <a:ln>
            <a:noFill/>
          </a:ln>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rPr>
              <a:t>Earnings help pay for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rPr>
              <a:t>TRF</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rPr>
              <a:t>administration</a:t>
            </a:r>
          </a:p>
        </p:txBody>
      </p:sp>
      <p:sp>
        <p:nvSpPr>
          <p:cNvPr id="7187" name="Text Box 19"/>
          <p:cNvSpPr txBox="1">
            <a:spLocks noChangeArrowheads="1"/>
          </p:cNvSpPr>
          <p:nvPr/>
        </p:nvSpPr>
        <p:spPr bwMode="auto">
          <a:xfrm>
            <a:off x="1790700" y="820738"/>
            <a:ext cx="545782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E6E5D8"/>
                </a:solidFill>
                <a:effectLst/>
                <a:uLnTx/>
                <a:uFillTx/>
                <a:latin typeface="Arial" pitchFamily="34" charset="0"/>
                <a:ea typeface="ＭＳ Ｐゴシック" pitchFamily="-84" charset="-128"/>
                <a:cs typeface="+mn-cs"/>
              </a:rPr>
              <a:t>Annual Fund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E6E5D8"/>
                </a:solidFill>
                <a:effectLst/>
                <a:uLnTx/>
                <a:uFillTx/>
                <a:latin typeface="Arial" pitchFamily="34" charset="0"/>
                <a:ea typeface="ＭＳ Ｐゴシック" pitchFamily="-84" charset="-128"/>
                <a:cs typeface="+mn-cs"/>
              </a:rPr>
              <a:t>SHARE</a:t>
            </a:r>
          </a:p>
        </p:txBody>
      </p:sp>
      <p:grpSp>
        <p:nvGrpSpPr>
          <p:cNvPr id="6" name="Group 5">
            <a:extLst>
              <a:ext uri="{FF2B5EF4-FFF2-40B4-BE49-F238E27FC236}">
                <a16:creationId xmlns:a16="http://schemas.microsoft.com/office/drawing/2014/main" id="{31CA3BB2-9EAD-F83F-9E0D-3338E477E7BE}"/>
              </a:ext>
            </a:extLst>
          </p:cNvPr>
          <p:cNvGrpSpPr/>
          <p:nvPr/>
        </p:nvGrpSpPr>
        <p:grpSpPr>
          <a:xfrm>
            <a:off x="920592" y="3276600"/>
            <a:ext cx="5268912" cy="687687"/>
            <a:chOff x="987425" y="3603326"/>
            <a:chExt cx="5268912" cy="687687"/>
          </a:xfrm>
        </p:grpSpPr>
        <p:sp>
          <p:nvSpPr>
            <p:cNvPr id="7173" name="Rectangle 5"/>
            <p:cNvSpPr>
              <a:spLocks noChangeArrowheads="1"/>
            </p:cNvSpPr>
            <p:nvPr/>
          </p:nvSpPr>
          <p:spPr bwMode="auto">
            <a:xfrm>
              <a:off x="1001712" y="3757613"/>
              <a:ext cx="1752600" cy="533400"/>
            </a:xfrm>
            <a:prstGeom prst="rect">
              <a:avLst/>
            </a:prstGeom>
            <a:solidFill>
              <a:srgbClr val="FF3300"/>
            </a:solidFill>
            <a:ln w="12700" cap="sq">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itchFamily="34" charset="0"/>
                <a:ea typeface="ＭＳ Ｐゴシック" pitchFamily="-84" charset="-128"/>
                <a:cs typeface="+mn-cs"/>
              </a:endParaRPr>
            </a:p>
          </p:txBody>
        </p:sp>
        <p:sp>
          <p:nvSpPr>
            <p:cNvPr id="7174" name="Rectangle 6"/>
            <p:cNvSpPr>
              <a:spLocks noChangeArrowheads="1"/>
            </p:cNvSpPr>
            <p:nvPr/>
          </p:nvSpPr>
          <p:spPr bwMode="auto">
            <a:xfrm>
              <a:off x="2754312" y="3757613"/>
              <a:ext cx="1752600" cy="533400"/>
            </a:xfrm>
            <a:prstGeom prst="rect">
              <a:avLst/>
            </a:prstGeom>
            <a:solidFill>
              <a:schemeClr val="accent2"/>
            </a:solidFill>
            <a:ln w="127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itchFamily="34" charset="0"/>
                <a:ea typeface="ＭＳ Ｐゴシック" pitchFamily="-84" charset="-128"/>
                <a:cs typeface="+mn-cs"/>
              </a:endParaRPr>
            </a:p>
          </p:txBody>
        </p:sp>
        <p:sp>
          <p:nvSpPr>
            <p:cNvPr id="7175" name="Rectangle 7"/>
            <p:cNvSpPr>
              <a:spLocks noChangeArrowheads="1"/>
            </p:cNvSpPr>
            <p:nvPr/>
          </p:nvSpPr>
          <p:spPr bwMode="auto">
            <a:xfrm>
              <a:off x="4503737" y="3757613"/>
              <a:ext cx="1752600" cy="533400"/>
            </a:xfrm>
            <a:prstGeom prst="rect">
              <a:avLst/>
            </a:prstGeom>
            <a:solidFill>
              <a:srgbClr val="66FF33"/>
            </a:solidFill>
            <a:ln w="12700" cap="sq">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66FF33"/>
                </a:solidFill>
                <a:effectLst/>
                <a:uLnTx/>
                <a:uFillTx/>
                <a:latin typeface="Arial" pitchFamily="34" charset="0"/>
                <a:ea typeface="ＭＳ Ｐゴシック" pitchFamily="-84" charset="-128"/>
                <a:cs typeface="+mn-cs"/>
              </a:endParaRPr>
            </a:p>
          </p:txBody>
        </p:sp>
        <p:sp>
          <p:nvSpPr>
            <p:cNvPr id="7184" name="AutoShape 16"/>
            <p:cNvSpPr>
              <a:spLocks noChangeArrowheads="1"/>
            </p:cNvSpPr>
            <p:nvPr/>
          </p:nvSpPr>
          <p:spPr bwMode="auto">
            <a:xfrm rot="10638989">
              <a:off x="1144019" y="3603326"/>
              <a:ext cx="5108703" cy="274029"/>
            </a:xfrm>
            <a:prstGeom prst="rtTriangle">
              <a:avLst/>
            </a:prstGeom>
            <a:solidFill>
              <a:srgbClr val="008000"/>
            </a:solidFill>
            <a:ln w="38100" cap="sq">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Tahoma" pitchFamily="34" charset="0"/>
                <a:ea typeface="ＭＳ Ｐゴシック" pitchFamily="-84" charset="-128"/>
                <a:cs typeface="+mn-cs"/>
              </a:endParaRPr>
            </a:p>
          </p:txBody>
        </p:sp>
        <p:sp>
          <p:nvSpPr>
            <p:cNvPr id="7188" name="Text Box 20"/>
            <p:cNvSpPr txBox="1">
              <a:spLocks noChangeArrowheads="1"/>
            </p:cNvSpPr>
            <p:nvPr/>
          </p:nvSpPr>
          <p:spPr bwMode="auto">
            <a:xfrm>
              <a:off x="987425" y="3776663"/>
              <a:ext cx="1752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0" i="0" u="none" strike="noStrike" kern="1200" cap="none" spc="0" normalizeH="0" baseline="0" noProof="0" dirty="0">
                  <a:ln>
                    <a:noFill/>
                  </a:ln>
                  <a:solidFill>
                    <a:prstClr val="white"/>
                  </a:solidFill>
                  <a:effectLst/>
                  <a:uLnTx/>
                  <a:uFillTx/>
                  <a:latin typeface="Arial" pitchFamily="34" charset="0"/>
                  <a:ea typeface="ＭＳ Ｐゴシック" pitchFamily="-84" charset="-128"/>
                  <a:cs typeface="+mn-cs"/>
                </a:rPr>
                <a:t>  </a:t>
              </a:r>
              <a:r>
                <a:rPr kumimoji="0" lang="en-US" altLang="en-US" sz="1200" b="1" i="0" u="none" strike="noStrike" kern="1200" cap="none" spc="0" normalizeH="0" baseline="0" noProof="0" dirty="0">
                  <a:ln>
                    <a:noFill/>
                  </a:ln>
                  <a:solidFill>
                    <a:prstClr val="white"/>
                  </a:solidFill>
                  <a:effectLst/>
                  <a:uLnTx/>
                  <a:uFillTx/>
                  <a:latin typeface="Arial" pitchFamily="34" charset="0"/>
                  <a:ea typeface="ＭＳ Ｐゴシック" pitchFamily="-84" charset="-128"/>
                  <a:cs typeface="+mn-cs"/>
                </a:rPr>
                <a:t>YEAR 1</a:t>
              </a:r>
            </a:p>
          </p:txBody>
        </p:sp>
        <p:sp>
          <p:nvSpPr>
            <p:cNvPr id="7190" name="Text Box 22"/>
            <p:cNvSpPr txBox="1">
              <a:spLocks noChangeArrowheads="1"/>
            </p:cNvSpPr>
            <p:nvPr/>
          </p:nvSpPr>
          <p:spPr bwMode="auto">
            <a:xfrm>
              <a:off x="2763837" y="3840163"/>
              <a:ext cx="1752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0" i="0" u="none" strike="noStrike" kern="1200" cap="none" spc="0" normalizeH="0" baseline="0" noProof="0" dirty="0">
                  <a:ln>
                    <a:noFill/>
                  </a:ln>
                  <a:solidFill>
                    <a:srgbClr val="01B4E7"/>
                  </a:solidFill>
                  <a:effectLst/>
                  <a:uLnTx/>
                  <a:uFillTx/>
                  <a:latin typeface="Arial" pitchFamily="34" charset="0"/>
                  <a:ea typeface="ＭＳ Ｐゴシック" pitchFamily="-84" charset="-128"/>
                  <a:cs typeface="+mn-cs"/>
                </a:rPr>
                <a:t>  </a:t>
              </a:r>
              <a:r>
                <a:rPr kumimoji="0" lang="en-US" altLang="en-US" sz="1200" b="1" i="0" u="none" strike="noStrike" kern="1200" cap="none" spc="0" normalizeH="0" baseline="0" noProof="0" dirty="0">
                  <a:ln>
                    <a:noFill/>
                  </a:ln>
                  <a:solidFill>
                    <a:srgbClr val="00246C">
                      <a:lumMod val="40000"/>
                      <a:lumOff val="60000"/>
                    </a:srgbClr>
                  </a:solidFill>
                  <a:effectLst/>
                  <a:uLnTx/>
                  <a:uFillTx/>
                  <a:latin typeface="Arial" pitchFamily="34" charset="0"/>
                  <a:ea typeface="ＭＳ Ｐゴシック" pitchFamily="-84" charset="-128"/>
                  <a:cs typeface="+mn-cs"/>
                </a:rPr>
                <a:t>YEAR 2</a:t>
              </a:r>
            </a:p>
          </p:txBody>
        </p:sp>
        <p:sp>
          <p:nvSpPr>
            <p:cNvPr id="7191" name="Text Box 23"/>
            <p:cNvSpPr txBox="1">
              <a:spLocks noChangeArrowheads="1"/>
            </p:cNvSpPr>
            <p:nvPr/>
          </p:nvSpPr>
          <p:spPr bwMode="auto">
            <a:xfrm>
              <a:off x="4479925" y="3867150"/>
              <a:ext cx="1752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itchFamily="34" charset="0"/>
                  <a:ea typeface="ＭＳ Ｐゴシック" pitchFamily="-84" charset="-128"/>
                  <a:cs typeface="+mn-cs"/>
                </a:rPr>
                <a:t>   YEAR 3</a:t>
              </a:r>
            </a:p>
          </p:txBody>
        </p:sp>
      </p:grpSp>
      <p:sp>
        <p:nvSpPr>
          <p:cNvPr id="7192" name="Text Box 24"/>
          <p:cNvSpPr txBox="1">
            <a:spLocks noChangeArrowheads="1"/>
          </p:cNvSpPr>
          <p:nvPr/>
        </p:nvSpPr>
        <p:spPr bwMode="auto">
          <a:xfrm>
            <a:off x="2116291" y="3124200"/>
            <a:ext cx="838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900" b="0" i="0" u="none" strike="noStrike" kern="1200" cap="none" spc="0" normalizeH="0" baseline="0" noProof="0">
                <a:ln>
                  <a:noFill/>
                </a:ln>
                <a:solidFill>
                  <a:prstClr val="white"/>
                </a:solidFill>
                <a:effectLst/>
                <a:uLnTx/>
                <a:uFillTx/>
                <a:latin typeface="Arial" pitchFamily="34" charset="0"/>
                <a:ea typeface="ＭＳ Ｐゴシック" pitchFamily="-84" charset="-128"/>
                <a:cs typeface="+mn-cs"/>
              </a:rPr>
              <a:t>   </a:t>
            </a:r>
          </a:p>
        </p:txBody>
      </p:sp>
      <p:sp>
        <p:nvSpPr>
          <p:cNvPr id="4" name="Rectangle 3"/>
          <p:cNvSpPr/>
          <p:nvPr/>
        </p:nvSpPr>
        <p:spPr>
          <a:xfrm>
            <a:off x="466144" y="228600"/>
            <a:ext cx="1324556" cy="642324"/>
          </a:xfrm>
          <a:prstGeom prst="rect">
            <a:avLst/>
          </a:prstGeom>
          <a:ln/>
        </p:spPr>
        <p:style>
          <a:lnRef idx="2">
            <a:schemeClr val="accent2"/>
          </a:lnRef>
          <a:fillRef idx="1">
            <a:schemeClr val="lt1"/>
          </a:fillRef>
          <a:effectRef idx="0">
            <a:schemeClr val="accent2"/>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99"/>
                </a:solidFill>
                <a:effectLst/>
                <a:uLnTx/>
                <a:uFillTx/>
                <a:latin typeface="Calibri"/>
                <a:ea typeface="+mn-ea"/>
                <a:cs typeface="+mn-cs"/>
              </a:rPr>
              <a:t>$1,000</a:t>
            </a:r>
          </a:p>
        </p:txBody>
      </p:sp>
      <p:grpSp>
        <p:nvGrpSpPr>
          <p:cNvPr id="5" name="Group 4">
            <a:extLst>
              <a:ext uri="{FF2B5EF4-FFF2-40B4-BE49-F238E27FC236}">
                <a16:creationId xmlns:a16="http://schemas.microsoft.com/office/drawing/2014/main" id="{A235E566-ED6F-BB01-9BFA-46A4FC1371F8}"/>
              </a:ext>
            </a:extLst>
          </p:cNvPr>
          <p:cNvGrpSpPr/>
          <p:nvPr/>
        </p:nvGrpSpPr>
        <p:grpSpPr>
          <a:xfrm>
            <a:off x="410155" y="2278062"/>
            <a:ext cx="1460500" cy="1006476"/>
            <a:chOff x="444500" y="2636838"/>
            <a:chExt cx="1460500" cy="1006476"/>
          </a:xfrm>
        </p:grpSpPr>
        <p:sp>
          <p:nvSpPr>
            <p:cNvPr id="7172" name="AutoShape 4"/>
            <p:cNvSpPr>
              <a:spLocks noChangeArrowheads="1"/>
            </p:cNvSpPr>
            <p:nvPr/>
          </p:nvSpPr>
          <p:spPr bwMode="auto">
            <a:xfrm>
              <a:off x="444500" y="2636838"/>
              <a:ext cx="1460500" cy="100647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FFFF99"/>
            </a:solidFill>
            <a:ln w="57150" cap="sq">
              <a:solidFill>
                <a:schemeClr val="tx2"/>
              </a:solid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Arial" panose="020B0604020202020204" pitchFamily="34" charset="0"/>
                <a:ea typeface="ＭＳ Ｐゴシック" pitchFamily="-84" charset="-128"/>
                <a:cs typeface="+mn-cs"/>
              </a:endParaRPr>
            </a:p>
          </p:txBody>
        </p:sp>
        <p:graphicFrame>
          <p:nvGraphicFramePr>
            <p:cNvPr id="7170" name="Object 2"/>
            <p:cNvGraphicFramePr>
              <a:graphicFrameLocks noChangeAspect="1"/>
            </p:cNvGraphicFramePr>
            <p:nvPr/>
          </p:nvGraphicFramePr>
          <p:xfrm>
            <a:off x="674641" y="2666832"/>
            <a:ext cx="974725" cy="863600"/>
          </p:xfrm>
          <a:graphic>
            <a:graphicData uri="http://schemas.openxmlformats.org/presentationml/2006/ole">
              <mc:AlternateContent xmlns:mc="http://schemas.openxmlformats.org/markup-compatibility/2006">
                <mc:Choice xmlns:v="urn:schemas-microsoft-com:vml" Requires="v">
                  <p:oleObj name="Clip" r:id="rId3" imgW="3321050" imgH="2940050" progId="MS_ClipArt_Gallery.5">
                    <p:embed/>
                  </p:oleObj>
                </mc:Choice>
                <mc:Fallback>
                  <p:oleObj name="Clip" r:id="rId3" imgW="3321050" imgH="2940050" progId="MS_ClipArt_Gallery.5">
                    <p:embed/>
                    <p:pic>
                      <p:nvPicPr>
                        <p:cNvPr id="717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41" y="2666832"/>
                          <a:ext cx="9747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 name="Down Arrow 6"/>
          <p:cNvSpPr/>
          <p:nvPr/>
        </p:nvSpPr>
        <p:spPr>
          <a:xfrm>
            <a:off x="5188096" y="3991274"/>
            <a:ext cx="481013" cy="553244"/>
          </a:xfrm>
          <a:prstGeom prst="down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1" name="Group 10">
            <a:extLst>
              <a:ext uri="{FF2B5EF4-FFF2-40B4-BE49-F238E27FC236}">
                <a16:creationId xmlns:a16="http://schemas.microsoft.com/office/drawing/2014/main" id="{37361E13-45B8-C74E-8AD6-A18E87017A3F}"/>
              </a:ext>
            </a:extLst>
          </p:cNvPr>
          <p:cNvGrpSpPr/>
          <p:nvPr/>
        </p:nvGrpSpPr>
        <p:grpSpPr>
          <a:xfrm>
            <a:off x="6398201" y="4495800"/>
            <a:ext cx="1832769" cy="1079501"/>
            <a:chOff x="6332140" y="4997677"/>
            <a:chExt cx="1832769" cy="1079501"/>
          </a:xfrm>
        </p:grpSpPr>
        <p:sp>
          <p:nvSpPr>
            <p:cNvPr id="8" name="Right Arrow 7"/>
            <p:cNvSpPr/>
            <p:nvPr/>
          </p:nvSpPr>
          <p:spPr>
            <a:xfrm>
              <a:off x="6332140" y="4997677"/>
              <a:ext cx="1832769" cy="1079501"/>
            </a:xfrm>
            <a:prstGeom prst="rightArrow">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ectangle 27"/>
            <p:cNvSpPr/>
            <p:nvPr/>
          </p:nvSpPr>
          <p:spPr>
            <a:xfrm>
              <a:off x="6346337" y="5312398"/>
              <a:ext cx="1588601" cy="45005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99"/>
                  </a:solidFill>
                  <a:effectLst/>
                  <a:uLnTx/>
                  <a:uFillTx/>
                  <a:latin typeface="Calibri"/>
                  <a:ea typeface="+mn-ea"/>
                  <a:cs typeface="+mn-cs"/>
                </a:rPr>
                <a:t>50% = $500</a:t>
              </a:r>
            </a:p>
          </p:txBody>
        </p:sp>
      </p:grpSp>
      <p:grpSp>
        <p:nvGrpSpPr>
          <p:cNvPr id="13" name="Group 12">
            <a:extLst>
              <a:ext uri="{FF2B5EF4-FFF2-40B4-BE49-F238E27FC236}">
                <a16:creationId xmlns:a16="http://schemas.microsoft.com/office/drawing/2014/main" id="{BDED6423-3720-9A32-DD88-B0A58DAA3095}"/>
              </a:ext>
            </a:extLst>
          </p:cNvPr>
          <p:cNvGrpSpPr/>
          <p:nvPr/>
        </p:nvGrpSpPr>
        <p:grpSpPr>
          <a:xfrm>
            <a:off x="2602704" y="4544164"/>
            <a:ext cx="1893096" cy="1079501"/>
            <a:chOff x="2634266" y="4931736"/>
            <a:chExt cx="1893096" cy="1079501"/>
          </a:xfrm>
        </p:grpSpPr>
        <p:sp>
          <p:nvSpPr>
            <p:cNvPr id="34" name="Right Arrow 33"/>
            <p:cNvSpPr/>
            <p:nvPr/>
          </p:nvSpPr>
          <p:spPr>
            <a:xfrm flipH="1">
              <a:off x="2634266" y="4931736"/>
              <a:ext cx="1832769" cy="1079501"/>
            </a:xfrm>
            <a:prstGeom prst="rightArrow">
              <a:avLst/>
            </a:prstGeom>
            <a:solidFill>
              <a:schemeClr val="accent3">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ectangle 34"/>
            <p:cNvSpPr/>
            <p:nvPr/>
          </p:nvSpPr>
          <p:spPr>
            <a:xfrm flipH="1">
              <a:off x="2875996" y="5228794"/>
              <a:ext cx="1651366" cy="450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99"/>
                  </a:solidFill>
                  <a:effectLst/>
                  <a:uLnTx/>
                  <a:uFillTx/>
                  <a:latin typeface="Calibri"/>
                  <a:ea typeface="+mn-ea"/>
                  <a:cs typeface="+mn-cs"/>
                </a:rPr>
                <a:t>50% = $500</a:t>
              </a:r>
            </a:p>
          </p:txBody>
        </p:sp>
      </p:grpSp>
      <p:grpSp>
        <p:nvGrpSpPr>
          <p:cNvPr id="10" name="Group 9">
            <a:extLst>
              <a:ext uri="{FF2B5EF4-FFF2-40B4-BE49-F238E27FC236}">
                <a16:creationId xmlns:a16="http://schemas.microsoft.com/office/drawing/2014/main" id="{0485A861-2747-D627-0EC0-A2847A06205F}"/>
              </a:ext>
            </a:extLst>
          </p:cNvPr>
          <p:cNvGrpSpPr/>
          <p:nvPr/>
        </p:nvGrpSpPr>
        <p:grpSpPr>
          <a:xfrm>
            <a:off x="4514203" y="4587945"/>
            <a:ext cx="1828800" cy="1584255"/>
            <a:chOff x="4441825" y="4954588"/>
            <a:chExt cx="1828800" cy="1584255"/>
          </a:xfrm>
        </p:grpSpPr>
        <p:sp>
          <p:nvSpPr>
            <p:cNvPr id="7177" name="Rectangle 9"/>
            <p:cNvSpPr>
              <a:spLocks noChangeArrowheads="1"/>
            </p:cNvSpPr>
            <p:nvPr/>
          </p:nvSpPr>
          <p:spPr bwMode="auto">
            <a:xfrm>
              <a:off x="4441825" y="4954588"/>
              <a:ext cx="1828800" cy="1547812"/>
            </a:xfrm>
            <a:prstGeom prst="rect">
              <a:avLst/>
            </a:prstGeom>
            <a:solidFill>
              <a:srgbClr val="FFFF99"/>
            </a:solidFill>
            <a:ln w="38100" cap="sq">
              <a:solidFill>
                <a:schemeClr val="tx2"/>
              </a:solidFill>
              <a:miter lim="800000"/>
              <a:headEnd type="none" w="sm" len="sm"/>
              <a:tailEnd type="none" w="sm" len="sm"/>
            </a:ln>
          </p:spPr>
          <p:txBody>
            <a:bodyPr wrap="none" anchor="ctr"/>
            <a:lstStyle>
              <a:lvl1pPr eaLnBrk="0" hangingPunct="0">
                <a:spcBef>
                  <a:spcPct val="20000"/>
                </a:spcBef>
                <a:buChar char="•"/>
                <a:defRPr sz="3200">
                  <a:solidFill>
                    <a:schemeClr val="accent2"/>
                  </a:solidFill>
                  <a:latin typeface="Arial" pitchFamily="34" charset="0"/>
                </a:defRPr>
              </a:lvl1pPr>
              <a:lvl2pPr marL="742950" indent="-285750" eaLnBrk="0" hangingPunct="0">
                <a:spcBef>
                  <a:spcPct val="20000"/>
                </a:spcBef>
                <a:buChar char="–"/>
                <a:defRPr sz="2800">
                  <a:solidFill>
                    <a:schemeClr val="accent2"/>
                  </a:solidFill>
                  <a:latin typeface="Arial" pitchFamily="34" charset="0"/>
                </a:defRPr>
              </a:lvl2pPr>
              <a:lvl3pPr marL="1143000" indent="-228600" eaLnBrk="0" hangingPunct="0">
                <a:spcBef>
                  <a:spcPct val="20000"/>
                </a:spcBef>
                <a:buChar char="•"/>
                <a:defRPr sz="2400">
                  <a:solidFill>
                    <a:schemeClr val="accent2"/>
                  </a:solidFill>
                  <a:latin typeface="Arial" pitchFamily="34" charset="0"/>
                </a:defRPr>
              </a:lvl3pPr>
              <a:lvl4pPr marL="1600200" indent="-228600" eaLnBrk="0" hangingPunct="0">
                <a:spcBef>
                  <a:spcPct val="20000"/>
                </a:spcBef>
                <a:buChar char="–"/>
                <a:defRPr sz="2000">
                  <a:solidFill>
                    <a:schemeClr val="accent2"/>
                  </a:solidFill>
                  <a:latin typeface="Arial" pitchFamily="34" charset="0"/>
                </a:defRPr>
              </a:lvl4pPr>
              <a:lvl5pPr marL="2057400" indent="-228600" eaLnBrk="0" hangingPunct="0">
                <a:spcBef>
                  <a:spcPct val="20000"/>
                </a:spcBef>
                <a:buChar char="»"/>
                <a:defRPr sz="2000">
                  <a:solidFill>
                    <a:schemeClr val="accent2"/>
                  </a:solidFill>
                  <a:latin typeface="Arial" pitchFamily="34" charset="0"/>
                </a:defRPr>
              </a:lvl5pPr>
              <a:lvl6pPr marL="2514600" indent="-228600" eaLnBrk="0" fontAlgn="base" hangingPunct="0">
                <a:spcBef>
                  <a:spcPct val="20000"/>
                </a:spcBef>
                <a:spcAft>
                  <a:spcPct val="0"/>
                </a:spcAft>
                <a:buChar char="»"/>
                <a:defRPr sz="2000">
                  <a:solidFill>
                    <a:schemeClr val="accent2"/>
                  </a:solidFill>
                  <a:latin typeface="Arial" pitchFamily="34" charset="0"/>
                </a:defRPr>
              </a:lvl6pPr>
              <a:lvl7pPr marL="2971800" indent="-228600" eaLnBrk="0" fontAlgn="base" hangingPunct="0">
                <a:spcBef>
                  <a:spcPct val="20000"/>
                </a:spcBef>
                <a:spcAft>
                  <a:spcPct val="0"/>
                </a:spcAft>
                <a:buChar char="»"/>
                <a:defRPr sz="2000">
                  <a:solidFill>
                    <a:schemeClr val="accent2"/>
                  </a:solidFill>
                  <a:latin typeface="Arial" pitchFamily="34" charset="0"/>
                </a:defRPr>
              </a:lvl7pPr>
              <a:lvl8pPr marL="3429000" indent="-228600" eaLnBrk="0" fontAlgn="base" hangingPunct="0">
                <a:spcBef>
                  <a:spcPct val="20000"/>
                </a:spcBef>
                <a:spcAft>
                  <a:spcPct val="0"/>
                </a:spcAft>
                <a:buChar char="»"/>
                <a:defRPr sz="2000">
                  <a:solidFill>
                    <a:schemeClr val="accent2"/>
                  </a:solidFill>
                  <a:latin typeface="Arial" pitchFamily="34" charset="0"/>
                </a:defRPr>
              </a:lvl8pPr>
              <a:lvl9pPr marL="3886200" indent="-228600" eaLnBrk="0" fontAlgn="base" hangingPunct="0">
                <a:spcBef>
                  <a:spcPct val="20000"/>
                </a:spcBef>
                <a:spcAft>
                  <a:spcPct val="0"/>
                </a:spcAft>
                <a:buChar char="»"/>
                <a:defRPr sz="2000">
                  <a:solidFill>
                    <a:schemeClr val="accent2"/>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
                  <a:srgbClr val="FF3300"/>
                </a:buClr>
                <a:buSzPct val="200000"/>
                <a:buFontTx/>
                <a:buChar char="•"/>
                <a:tabLst/>
                <a:defRPr/>
              </a:pPr>
              <a:r>
                <a:rPr kumimoji="0" lang="en-US" altLang="en-US" sz="1200" b="0" i="0" u="none" strike="noStrike" kern="1200" cap="none" spc="0" normalizeH="0" baseline="0" noProof="0" dirty="0">
                  <a:ln>
                    <a:noFill/>
                  </a:ln>
                  <a:solidFill>
                    <a:srgbClr val="958D85"/>
                  </a:solidFill>
                  <a:effectLst/>
                  <a:uLnTx/>
                  <a:uFillTx/>
                  <a:latin typeface="Arial" pitchFamily="34" charset="0"/>
                  <a:ea typeface="ＭＳ Ｐゴシック" pitchFamily="-84" charset="-128"/>
                  <a:cs typeface="+mn-cs"/>
                </a:rPr>
                <a:t>S</a:t>
              </a:r>
            </a:p>
          </p:txBody>
        </p:sp>
        <p:graphicFrame>
          <p:nvGraphicFramePr>
            <p:cNvPr id="7179" name="Object 11"/>
            <p:cNvGraphicFramePr>
              <a:graphicFrameLocks noChangeAspect="1"/>
            </p:cNvGraphicFramePr>
            <p:nvPr/>
          </p:nvGraphicFramePr>
          <p:xfrm>
            <a:off x="4868863" y="5156824"/>
            <a:ext cx="974725" cy="863600"/>
          </p:xfrm>
          <a:graphic>
            <a:graphicData uri="http://schemas.openxmlformats.org/presentationml/2006/ole">
              <mc:AlternateContent xmlns:mc="http://schemas.openxmlformats.org/markup-compatibility/2006">
                <mc:Choice xmlns:v="urn:schemas-microsoft-com:vml" Requires="v">
                  <p:oleObj name="Clip" r:id="rId5" imgW="3321050" imgH="2940050" progId="MS_ClipArt_Gallery.5">
                    <p:embed/>
                  </p:oleObj>
                </mc:Choice>
                <mc:Fallback>
                  <p:oleObj name="Clip" r:id="rId5" imgW="3321050" imgH="2940050" progId="MS_ClipArt_Gallery.5">
                    <p:embed/>
                    <p:pic>
                      <p:nvPicPr>
                        <p:cNvPr id="7179"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8863" y="5156824"/>
                          <a:ext cx="9747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 name="TextBox 8"/>
            <p:cNvSpPr txBox="1"/>
            <p:nvPr/>
          </p:nvSpPr>
          <p:spPr>
            <a:xfrm>
              <a:off x="4594225" y="6077178"/>
              <a:ext cx="1524000"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246C">
                      <a:lumMod val="60000"/>
                      <a:lumOff val="40000"/>
                    </a:srgbClr>
                  </a:solidFill>
                  <a:effectLst/>
                  <a:uLnTx/>
                  <a:uFillTx/>
                  <a:latin typeface="Arial" panose="020B0604020202020204" pitchFamily="34" charset="0"/>
                  <a:ea typeface="ＭＳ Ｐゴシック" pitchFamily="-84" charset="-128"/>
                  <a:cs typeface="+mn-cs"/>
                </a:rPr>
                <a:t>Share</a:t>
              </a:r>
            </a:p>
          </p:txBody>
        </p:sp>
      </p:grpSp>
      <p:grpSp>
        <p:nvGrpSpPr>
          <p:cNvPr id="12" name="Group 11">
            <a:extLst>
              <a:ext uri="{FF2B5EF4-FFF2-40B4-BE49-F238E27FC236}">
                <a16:creationId xmlns:a16="http://schemas.microsoft.com/office/drawing/2014/main" id="{4EB6B31E-27A3-410B-866B-4CCCB2C50077}"/>
              </a:ext>
            </a:extLst>
          </p:cNvPr>
          <p:cNvGrpSpPr/>
          <p:nvPr/>
        </p:nvGrpSpPr>
        <p:grpSpPr>
          <a:xfrm>
            <a:off x="6559750" y="5291279"/>
            <a:ext cx="719890" cy="1263694"/>
            <a:chOff x="8347907" y="2986581"/>
            <a:chExt cx="742949" cy="1523057"/>
          </a:xfrm>
        </p:grpSpPr>
        <p:sp>
          <p:nvSpPr>
            <p:cNvPr id="2" name="Up Arrow 1"/>
            <p:cNvSpPr/>
            <p:nvPr/>
          </p:nvSpPr>
          <p:spPr>
            <a:xfrm rot="10800000">
              <a:off x="8347907" y="3028787"/>
              <a:ext cx="742949" cy="1480851"/>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9999">
                    <a:lumMod val="20000"/>
                    <a:lumOff val="80000"/>
                  </a:srgbClr>
                </a:solidFill>
                <a:effectLst/>
                <a:uLnTx/>
                <a:uFillTx/>
                <a:latin typeface="Calibri"/>
                <a:ea typeface="+mn-ea"/>
                <a:cs typeface="+mn-cs"/>
              </a:endParaRPr>
            </a:p>
          </p:txBody>
        </p:sp>
        <p:sp>
          <p:nvSpPr>
            <p:cNvPr id="3" name="TextBox 2"/>
            <p:cNvSpPr txBox="1"/>
            <p:nvPr/>
          </p:nvSpPr>
          <p:spPr>
            <a:xfrm rot="10800000">
              <a:off x="8497038" y="2986581"/>
              <a:ext cx="444689" cy="1389012"/>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itchFamily="-84" charset="-128"/>
                  <a:cs typeface="+mn-cs"/>
                </a:rPr>
                <a:t>2.5% = $25</a:t>
              </a:r>
            </a:p>
          </p:txBody>
        </p:sp>
      </p:grpSp>
      <p:grpSp>
        <p:nvGrpSpPr>
          <p:cNvPr id="14" name="Group 13">
            <a:extLst>
              <a:ext uri="{FF2B5EF4-FFF2-40B4-BE49-F238E27FC236}">
                <a16:creationId xmlns:a16="http://schemas.microsoft.com/office/drawing/2014/main" id="{A796A98E-9473-40E6-3B40-0A2E7F5928D7}"/>
              </a:ext>
            </a:extLst>
          </p:cNvPr>
          <p:cNvGrpSpPr/>
          <p:nvPr/>
        </p:nvGrpSpPr>
        <p:grpSpPr>
          <a:xfrm>
            <a:off x="3530649" y="5336042"/>
            <a:ext cx="719890" cy="1263694"/>
            <a:chOff x="8347907" y="2986581"/>
            <a:chExt cx="742949" cy="1523057"/>
          </a:xfrm>
        </p:grpSpPr>
        <p:sp>
          <p:nvSpPr>
            <p:cNvPr id="15" name="Up Arrow 1">
              <a:extLst>
                <a:ext uri="{FF2B5EF4-FFF2-40B4-BE49-F238E27FC236}">
                  <a16:creationId xmlns:a16="http://schemas.microsoft.com/office/drawing/2014/main" id="{01F47993-44CA-B3FC-CB06-02494615AAEA}"/>
                </a:ext>
              </a:extLst>
            </p:cNvPr>
            <p:cNvSpPr/>
            <p:nvPr/>
          </p:nvSpPr>
          <p:spPr>
            <a:xfrm rot="10800000">
              <a:off x="8347907" y="3028787"/>
              <a:ext cx="742949" cy="1480851"/>
            </a:xfrm>
            <a:prstGeom prst="up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9999">
                    <a:lumMod val="20000"/>
                    <a:lumOff val="80000"/>
                  </a:srgbClr>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DBEE04E7-918B-0D58-956A-248CB82C8180}"/>
                </a:ext>
              </a:extLst>
            </p:cNvPr>
            <p:cNvSpPr txBox="1"/>
            <p:nvPr/>
          </p:nvSpPr>
          <p:spPr>
            <a:xfrm rot="10800000">
              <a:off x="8497038" y="2986581"/>
              <a:ext cx="444689" cy="1389012"/>
            </a:xfrm>
            <a:prstGeom prst="rect">
              <a:avLst/>
            </a:prstGeom>
            <a:noFill/>
          </p:spPr>
          <p:txBody>
            <a:bodyPr vert="vert270"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itchFamily="-84" charset="-128"/>
                  <a:cs typeface="+mn-cs"/>
                </a:rPr>
                <a:t>2.5% = $25</a:t>
              </a:r>
            </a:p>
          </p:txBody>
        </p:sp>
      </p:grpSp>
      <p:sp>
        <p:nvSpPr>
          <p:cNvPr id="17" name="Text Box 18">
            <a:extLst>
              <a:ext uri="{FF2B5EF4-FFF2-40B4-BE49-F238E27FC236}">
                <a16:creationId xmlns:a16="http://schemas.microsoft.com/office/drawing/2014/main" id="{314AF76B-0588-417A-706E-B5BA47CD67EF}"/>
              </a:ext>
            </a:extLst>
          </p:cNvPr>
          <p:cNvSpPr txBox="1">
            <a:spLocks noChangeArrowheads="1"/>
          </p:cNvSpPr>
          <p:nvPr/>
        </p:nvSpPr>
        <p:spPr bwMode="auto">
          <a:xfrm>
            <a:off x="2942843" y="6436028"/>
            <a:ext cx="5046508" cy="369332"/>
          </a:xfrm>
          <a:prstGeom prst="rect">
            <a:avLst/>
          </a:prstGeom>
          <a:noFill/>
          <a:ln>
            <a:noFill/>
          </a:ln>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ＭＳ Ｐゴシック" pitchFamily="-84" charset="-128"/>
                <a:cs typeface="+mn-cs"/>
              </a:rPr>
              <a:t>For TRF administration</a:t>
            </a:r>
          </a:p>
        </p:txBody>
      </p:sp>
      <p:sp>
        <p:nvSpPr>
          <p:cNvPr id="18" name="Rectangle 17">
            <a:extLst>
              <a:ext uri="{FF2B5EF4-FFF2-40B4-BE49-F238E27FC236}">
                <a16:creationId xmlns:a16="http://schemas.microsoft.com/office/drawing/2014/main" id="{75FF9461-14C2-4689-55E5-7DFABA28F9C2}"/>
              </a:ext>
            </a:extLst>
          </p:cNvPr>
          <p:cNvSpPr/>
          <p:nvPr/>
        </p:nvSpPr>
        <p:spPr>
          <a:xfrm flipH="1">
            <a:off x="2819399" y="4883943"/>
            <a:ext cx="1590173" cy="3766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99"/>
                </a:solidFill>
                <a:effectLst/>
                <a:uLnTx/>
                <a:uFillTx/>
                <a:latin typeface="Calibri"/>
                <a:ea typeface="+mn-ea"/>
                <a:cs typeface="+mn-cs"/>
              </a:rPr>
              <a:t>47.5% = $475</a:t>
            </a:r>
          </a:p>
        </p:txBody>
      </p:sp>
      <p:sp>
        <p:nvSpPr>
          <p:cNvPr id="20" name="Rectangle 19">
            <a:extLst>
              <a:ext uri="{FF2B5EF4-FFF2-40B4-BE49-F238E27FC236}">
                <a16:creationId xmlns:a16="http://schemas.microsoft.com/office/drawing/2014/main" id="{88FB6EFC-E840-D78F-91C8-2B3C24899070}"/>
              </a:ext>
            </a:extLst>
          </p:cNvPr>
          <p:cNvSpPr/>
          <p:nvPr/>
        </p:nvSpPr>
        <p:spPr>
          <a:xfrm flipH="1">
            <a:off x="6412398" y="4857081"/>
            <a:ext cx="1590173" cy="37663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333399"/>
                </a:solidFill>
                <a:effectLst/>
                <a:uLnTx/>
                <a:uFillTx/>
                <a:latin typeface="Calibri"/>
                <a:ea typeface="+mn-ea"/>
                <a:cs typeface="+mn-cs"/>
              </a:rPr>
              <a:t>47.5% = $475</a:t>
            </a:r>
          </a:p>
        </p:txBody>
      </p:sp>
    </p:spTree>
    <p:extLst>
      <p:ext uri="{BB962C8B-B14F-4D97-AF65-F5344CB8AC3E}">
        <p14:creationId xmlns:p14="http://schemas.microsoft.com/office/powerpoint/2010/main" val="4241901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8" y="2033337"/>
            <a:ext cx="4972713" cy="132414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5400" b="1" spc="-150" dirty="0">
              <a:solidFill>
                <a:srgbClr val="FFFFFF"/>
              </a:solidFill>
              <a:latin typeface="Arial Narrow Bold"/>
              <a:cs typeface="Arial Narrow Bold"/>
            </a:endParaRPr>
          </a:p>
        </p:txBody>
      </p:sp>
      <p:sp>
        <p:nvSpPr>
          <p:cNvPr id="6" name="Title 1"/>
          <p:cNvSpPr txBox="1">
            <a:spLocks/>
          </p:cNvSpPr>
          <p:nvPr/>
        </p:nvSpPr>
        <p:spPr>
          <a:xfrm>
            <a:off x="189108" y="3427245"/>
            <a:ext cx="6175597"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r>
              <a:rPr lang="en-US" sz="3600" b="0" spc="0" dirty="0">
                <a:solidFill>
                  <a:srgbClr val="FFFFFF"/>
                </a:solidFill>
                <a:latin typeface="Arial"/>
                <a:cs typeface="Arial"/>
              </a:rPr>
              <a:t>QUALIFICATIONS</a:t>
            </a:r>
          </a:p>
        </p:txBody>
      </p:sp>
      <p:sp>
        <p:nvSpPr>
          <p:cNvPr id="7" name="TextBox 6"/>
          <p:cNvSpPr txBox="1"/>
          <p:nvPr/>
        </p:nvSpPr>
        <p:spPr>
          <a:xfrm>
            <a:off x="282927" y="6079923"/>
            <a:ext cx="8613513" cy="353943"/>
          </a:xfrm>
          <a:prstGeom prst="rect">
            <a:avLst/>
          </a:prstGeom>
          <a:noFill/>
        </p:spPr>
        <p:txBody>
          <a:bodyPr wrap="square" rtlCol="0" anchor="t">
            <a:spAutoFit/>
          </a:bodyPr>
          <a:lstStyle/>
          <a:p>
            <a:pPr algn="r"/>
            <a:endParaRPr lang="en-US" sz="1700" spc="100" dirty="0">
              <a:solidFill>
                <a:srgbClr val="01B4E7"/>
              </a:solidFill>
              <a:latin typeface="Arial"/>
              <a:cs typeface="Arial"/>
            </a:endParaRPr>
          </a:p>
        </p:txBody>
      </p:sp>
    </p:spTree>
    <p:extLst>
      <p:ext uri="{BB962C8B-B14F-4D97-AF65-F5344CB8AC3E}">
        <p14:creationId xmlns:p14="http://schemas.microsoft.com/office/powerpoint/2010/main" val="1606117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177749" cy="44980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None/>
            </a:pPr>
            <a:r>
              <a:rPr lang="en-US" i="1" dirty="0">
                <a:solidFill>
                  <a:schemeClr val="tx1">
                    <a:lumMod val="65000"/>
                    <a:lumOff val="35000"/>
                  </a:schemeClr>
                </a:solidFill>
                <a:latin typeface="Georgia" panose="02040502050405020303" pitchFamily="18" charset="0"/>
              </a:rPr>
              <a:t>All clubs may apply for and will be deemed eligible to receive District Grant funds as the primary club applicant! </a:t>
            </a:r>
          </a:p>
          <a:p>
            <a:pPr marL="0" indent="0" defTabSz="914400" fontAlgn="base">
              <a:spcAft>
                <a:spcPct val="0"/>
              </a:spcAft>
              <a:buNone/>
            </a:pPr>
            <a:endParaRPr lang="en-US" sz="2400" i="1" dirty="0">
              <a:solidFill>
                <a:schemeClr val="tx1">
                  <a:lumMod val="65000"/>
                  <a:lumOff val="35000"/>
                </a:schemeClr>
              </a:solidFill>
              <a:latin typeface="Georgia" panose="02040502050405020303" pitchFamily="18" charset="0"/>
            </a:endParaRPr>
          </a:p>
          <a:p>
            <a:pPr marL="0" indent="0" defTabSz="914400" fontAlgn="base">
              <a:spcAft>
                <a:spcPct val="0"/>
              </a:spcAft>
              <a:buNone/>
            </a:pPr>
            <a:r>
              <a:rPr lang="en-US" sz="2400" i="1" dirty="0">
                <a:solidFill>
                  <a:schemeClr val="tx1">
                    <a:lumMod val="65000"/>
                    <a:lumOff val="35000"/>
                  </a:schemeClr>
                </a:solidFill>
                <a:latin typeface="Georgia" panose="02040502050405020303" pitchFamily="18" charset="0"/>
              </a:rPr>
              <a:t>Serious consideration is given to clubs who’s per capita giving to the Annual Programs Fund at the end of the </a:t>
            </a:r>
            <a:r>
              <a:rPr lang="en-US" sz="2400" b="1" i="1" dirty="0">
                <a:solidFill>
                  <a:schemeClr val="tx1">
                    <a:lumMod val="65000"/>
                    <a:lumOff val="35000"/>
                  </a:schemeClr>
                </a:solidFill>
                <a:latin typeface="Georgia" panose="02040502050405020303" pitchFamily="18" charset="0"/>
              </a:rPr>
              <a:t>prior </a:t>
            </a:r>
            <a:r>
              <a:rPr lang="en-US" sz="2400" i="1" dirty="0">
                <a:solidFill>
                  <a:schemeClr val="tx1">
                    <a:lumMod val="65000"/>
                    <a:lumOff val="35000"/>
                  </a:schemeClr>
                </a:solidFill>
                <a:latin typeface="Georgia" panose="02040502050405020303" pitchFamily="18" charset="0"/>
              </a:rPr>
              <a:t>Rotary year in which the grant application is submitted, or as of </a:t>
            </a:r>
            <a:r>
              <a:rPr lang="en-US" sz="2400" b="1" i="1" dirty="0">
                <a:solidFill>
                  <a:schemeClr val="tx1">
                    <a:lumMod val="65000"/>
                    <a:lumOff val="35000"/>
                  </a:schemeClr>
                </a:solidFill>
                <a:latin typeface="Georgia" panose="02040502050405020303" pitchFamily="18" charset="0"/>
              </a:rPr>
              <a:t>June 1 of the current</a:t>
            </a:r>
            <a:r>
              <a:rPr lang="en-US" sz="2400" i="1" dirty="0">
                <a:solidFill>
                  <a:schemeClr val="tx1">
                    <a:lumMod val="65000"/>
                    <a:lumOff val="35000"/>
                  </a:schemeClr>
                </a:solidFill>
                <a:latin typeface="Georgia" panose="02040502050405020303" pitchFamily="18" charset="0"/>
              </a:rPr>
              <a:t> year the grant application is submitted, meets or exceeds $100.</a:t>
            </a:r>
            <a:endParaRPr lang="en-US" sz="2400" dirty="0">
              <a:solidFill>
                <a:schemeClr val="tx1">
                  <a:lumMod val="65000"/>
                  <a:lumOff val="35000"/>
                </a:schemeClr>
              </a:solidFill>
              <a:latin typeface="Georgia" panose="02040502050405020303" pitchFamily="18" charset="0"/>
            </a:endParaRPr>
          </a:p>
          <a:p>
            <a:pPr defTabSz="914400" fontAlgn="base">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All are eligible…</a:t>
            </a:r>
          </a:p>
        </p:txBody>
      </p:sp>
    </p:spTree>
    <p:extLst>
      <p:ext uri="{BB962C8B-B14F-4D97-AF65-F5344CB8AC3E}">
        <p14:creationId xmlns:p14="http://schemas.microsoft.com/office/powerpoint/2010/main" val="539317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Font typeface="Arial"/>
              <a:buNone/>
            </a:pPr>
            <a:r>
              <a:rPr lang="en-US" kern="0" dirty="0">
                <a:solidFill>
                  <a:srgbClr val="585858"/>
                </a:solidFill>
                <a:latin typeface="Georgia" pitchFamily="18" charset="0"/>
                <a:cs typeface="Arial"/>
              </a:rPr>
              <a:t> TWO members must attend a Grants Management Seminar</a:t>
            </a:r>
          </a:p>
          <a:p>
            <a:pPr defTabSz="914400" fontAlgn="base">
              <a:spcAft>
                <a:spcPct val="0"/>
              </a:spcAft>
              <a:buFontTx/>
              <a:buChar char="•"/>
            </a:pPr>
            <a:r>
              <a:rPr lang="en-US" kern="0" dirty="0">
                <a:solidFill>
                  <a:srgbClr val="585858"/>
                </a:solidFill>
                <a:latin typeface="Georgia" pitchFamily="18" charset="0"/>
                <a:cs typeface="Arial"/>
              </a:rPr>
              <a:t>Complete the Memorandum of Understanding (MOU), sign AND SUBMIT WITH APPLICATION</a:t>
            </a:r>
          </a:p>
          <a:p>
            <a:pPr defTabSz="914400" fontAlgn="base">
              <a:spcAft>
                <a:spcPct val="0"/>
              </a:spcAft>
              <a:buFontTx/>
              <a:buChar char="•"/>
            </a:pPr>
            <a:r>
              <a:rPr lang="en-US" kern="0" dirty="0">
                <a:solidFill>
                  <a:srgbClr val="585858"/>
                </a:solidFill>
                <a:latin typeface="Georgia" pitchFamily="18" charset="0"/>
                <a:cs typeface="Arial"/>
              </a:rPr>
              <a:t>Have no outstanding dues / invoices / reports with RI or District 7630</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QUALIFICATION REQUIREMENTS</a:t>
            </a:r>
          </a:p>
        </p:txBody>
      </p:sp>
    </p:spTree>
    <p:extLst>
      <p:ext uri="{BB962C8B-B14F-4D97-AF65-F5344CB8AC3E}">
        <p14:creationId xmlns:p14="http://schemas.microsoft.com/office/powerpoint/2010/main" val="27040847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600200"/>
            <a:ext cx="7724274" cy="4431983"/>
          </a:xfrm>
          <a:prstGeom prst="rect">
            <a:avLst/>
          </a:prstGeom>
          <a:noFill/>
        </p:spPr>
        <p:txBody>
          <a:bodyPr wrap="square" rtlCol="0">
            <a:spAutoFit/>
          </a:bodyPr>
          <a:lstStyle/>
          <a:p>
            <a:r>
              <a:rPr lang="en-US" sz="2400" dirty="0">
                <a:solidFill>
                  <a:schemeClr val="tx1">
                    <a:lumMod val="65000"/>
                    <a:lumOff val="35000"/>
                  </a:schemeClr>
                </a:solidFill>
                <a:latin typeface="Georgia" panose="02040502050405020303" pitchFamily="18" charset="0"/>
              </a:rPr>
              <a:t>with consideration given to:</a:t>
            </a:r>
          </a:p>
          <a:p>
            <a:endParaRPr lang="en-US" sz="2400" dirty="0">
              <a:solidFill>
                <a:schemeClr val="tx1">
                  <a:lumMod val="65000"/>
                  <a:lumOff val="35000"/>
                </a:schemeClr>
              </a:solidFill>
              <a:latin typeface="Georgia" panose="02040502050405020303" pitchFamily="18" charset="0"/>
            </a:endParaRP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Multiple Club projects over single club projects</a:t>
            </a: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Amount given to Annual Fund in previous year or up to June 1 of current year</a:t>
            </a: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SEVEN areas of focus by RI </a:t>
            </a: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Worthy investment of district dollars</a:t>
            </a: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Completion of previous reports</a:t>
            </a: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Attendance at GMS</a:t>
            </a:r>
          </a:p>
          <a:p>
            <a:pPr marL="342900" indent="-342900">
              <a:buFont typeface="+mj-lt"/>
              <a:buAutoNum type="arabicPeriod"/>
            </a:pPr>
            <a:r>
              <a:rPr lang="en-US" sz="2400" dirty="0">
                <a:solidFill>
                  <a:schemeClr val="tx1">
                    <a:lumMod val="65000"/>
                    <a:lumOff val="35000"/>
                  </a:schemeClr>
                </a:solidFill>
                <a:latin typeface="Georgia" panose="02040502050405020303" pitchFamily="18" charset="0"/>
              </a:rPr>
              <a:t>Competitive bidding / supporting documentation/complete and legible application</a:t>
            </a:r>
          </a:p>
          <a:p>
            <a:endParaRPr lang="en-US" dirty="0"/>
          </a:p>
        </p:txBody>
      </p:sp>
      <p:sp>
        <p:nvSpPr>
          <p:cNvPr id="4" name="Title 1">
            <a:extLst>
              <a:ext uri="{FF2B5EF4-FFF2-40B4-BE49-F238E27FC236}">
                <a16:creationId xmlns:a16="http://schemas.microsoft.com/office/drawing/2014/main" id="{A93CBCE7-3DA7-C7EB-64BB-E996B4734080}"/>
              </a:ext>
            </a:extLst>
          </p:cNvPr>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DDF Committee reviews all applications…</a:t>
            </a:r>
          </a:p>
        </p:txBody>
      </p:sp>
    </p:spTree>
    <p:extLst>
      <p:ext uri="{BB962C8B-B14F-4D97-AF65-F5344CB8AC3E}">
        <p14:creationId xmlns:p14="http://schemas.microsoft.com/office/powerpoint/2010/main" val="25482480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r>
              <a:rPr lang="en-US" kern="0" dirty="0">
                <a:solidFill>
                  <a:srgbClr val="585858"/>
                </a:solidFill>
                <a:latin typeface="Georgia" pitchFamily="18" charset="0"/>
                <a:cs typeface="Arial"/>
              </a:rPr>
              <a:t>Valid for one year</a:t>
            </a:r>
          </a:p>
          <a:p>
            <a:pPr defTabSz="914400" fontAlgn="base">
              <a:spcAft>
                <a:spcPct val="0"/>
              </a:spcAft>
              <a:buFontTx/>
              <a:buChar char="•"/>
            </a:pPr>
            <a:r>
              <a:rPr lang="en-US" kern="0" dirty="0">
                <a:solidFill>
                  <a:srgbClr val="585858"/>
                </a:solidFill>
                <a:latin typeface="Georgia" pitchFamily="18" charset="0"/>
                <a:cs typeface="Arial"/>
              </a:rPr>
              <a:t>Club responsible for grant funds – cannot give to another organization </a:t>
            </a:r>
          </a:p>
          <a:p>
            <a:pPr marL="0" indent="0" defTabSz="914400" fontAlgn="base">
              <a:spcAft>
                <a:spcPct val="0"/>
              </a:spcAft>
              <a:buNone/>
            </a:pPr>
            <a:r>
              <a:rPr lang="en-US" kern="0" dirty="0">
                <a:solidFill>
                  <a:srgbClr val="585858"/>
                </a:solidFill>
                <a:latin typeface="Georgia" pitchFamily="18" charset="0"/>
                <a:cs typeface="Arial"/>
              </a:rPr>
              <a:t>    to implement the project</a:t>
            </a:r>
          </a:p>
          <a:p>
            <a:pPr defTabSz="914400" fontAlgn="base">
              <a:spcAft>
                <a:spcPct val="0"/>
              </a:spcAft>
              <a:buFontTx/>
              <a:buChar char="•"/>
            </a:pPr>
            <a:r>
              <a:rPr lang="en-US" kern="0" dirty="0">
                <a:solidFill>
                  <a:srgbClr val="585858"/>
                </a:solidFill>
                <a:latin typeface="Georgia" pitchFamily="18" charset="0"/>
                <a:cs typeface="Arial"/>
              </a:rPr>
              <a:t>Disclose conflicts of interest</a:t>
            </a:r>
          </a:p>
          <a:p>
            <a:pPr defTabSz="914400" fontAlgn="base">
              <a:spcAft>
                <a:spcPct val="0"/>
              </a:spcAft>
              <a:buFontTx/>
              <a:buChar char="•"/>
            </a:pPr>
            <a:r>
              <a:rPr lang="en-US" kern="0" dirty="0">
                <a:solidFill>
                  <a:srgbClr val="585858"/>
                </a:solidFill>
                <a:latin typeface="Georgia" pitchFamily="18" charset="0"/>
                <a:cs typeface="Arial"/>
              </a:rPr>
              <a:t>Cooperate with all audits</a:t>
            </a:r>
          </a:p>
          <a:p>
            <a:pPr defTabSz="914400" fontAlgn="base">
              <a:spcAft>
                <a:spcPct val="0"/>
              </a:spcAft>
              <a:buFontTx/>
              <a:buChar char="•"/>
            </a:pPr>
            <a:r>
              <a:rPr lang="en-US" kern="0" dirty="0">
                <a:solidFill>
                  <a:srgbClr val="585858"/>
                </a:solidFill>
                <a:latin typeface="Georgia" pitchFamily="18" charset="0"/>
                <a:cs typeface="Arial"/>
              </a:rPr>
              <a:t>Use grant funds properly</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TERMS OF QUALIFICATION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406" y="2734742"/>
            <a:ext cx="2205029" cy="3312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215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r>
              <a:rPr lang="en-US" kern="0" dirty="0">
                <a:solidFill>
                  <a:srgbClr val="585858"/>
                </a:solidFill>
                <a:latin typeface="Georgia" pitchFamily="18" charset="0"/>
                <a:cs typeface="Arial"/>
              </a:rPr>
              <a:t>Follow terms of club MOU</a:t>
            </a:r>
          </a:p>
          <a:p>
            <a:pPr defTabSz="914400" fontAlgn="base">
              <a:spcAft>
                <a:spcPct val="0"/>
              </a:spcAft>
              <a:buFontTx/>
              <a:buChar char="•"/>
            </a:pPr>
            <a:r>
              <a:rPr lang="en-US" kern="0" dirty="0">
                <a:solidFill>
                  <a:srgbClr val="585858"/>
                </a:solidFill>
                <a:latin typeface="Georgia" pitchFamily="18" charset="0"/>
                <a:cs typeface="Arial"/>
              </a:rPr>
              <a:t>Appoint a club member or committee to manage club qualification</a:t>
            </a:r>
          </a:p>
          <a:p>
            <a:pPr defTabSz="914400" fontAlgn="base">
              <a:spcAft>
                <a:spcPct val="0"/>
              </a:spcAft>
              <a:buFontTx/>
              <a:buChar char="•"/>
            </a:pPr>
            <a:r>
              <a:rPr lang="en-US" kern="0" dirty="0">
                <a:solidFill>
                  <a:srgbClr val="585858"/>
                </a:solidFill>
                <a:latin typeface="Georgia" pitchFamily="18" charset="0"/>
                <a:cs typeface="Arial"/>
              </a:rPr>
              <a:t>Fully implement stewardship practices to prevent misuse of funds</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MAINTAINING QUALIFICATION</a:t>
            </a:r>
          </a:p>
        </p:txBody>
      </p:sp>
    </p:spTree>
    <p:extLst>
      <p:ext uri="{BB962C8B-B14F-4D97-AF65-F5344CB8AC3E}">
        <p14:creationId xmlns:p14="http://schemas.microsoft.com/office/powerpoint/2010/main" val="3047673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644347" y="4227443"/>
            <a:ext cx="5308677" cy="208059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endParaRPr lang="en-US" sz="1000"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DISTRIBUTION of approximately $60,000</a:t>
            </a:r>
          </a:p>
        </p:txBody>
      </p:sp>
      <p:sp>
        <p:nvSpPr>
          <p:cNvPr id="6"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buFontTx/>
              <a:buChar char="•"/>
            </a:pPr>
            <a:endParaRPr lang="en-US" kern="0" dirty="0">
              <a:solidFill>
                <a:srgbClr val="585858"/>
              </a:solidFill>
              <a:latin typeface="Georgia" pitchFamily="18" charset="0"/>
              <a:cs typeface="Arial"/>
            </a:endParaRPr>
          </a:p>
          <a:p>
            <a:pPr defTabSz="914400" fontAlgn="base">
              <a:spcAft>
                <a:spcPct val="0"/>
              </a:spcAft>
              <a:buFontTx/>
              <a:buChar char="•"/>
            </a:pPr>
            <a:r>
              <a:rPr lang="en-US" kern="0" dirty="0">
                <a:solidFill>
                  <a:srgbClr val="585858"/>
                </a:solidFill>
                <a:latin typeface="Georgia" pitchFamily="18" charset="0"/>
                <a:cs typeface="Arial"/>
              </a:rPr>
              <a:t>Committee may or may not fund 100% of requested amount</a:t>
            </a:r>
          </a:p>
          <a:p>
            <a:pPr defTabSz="914400" fontAlgn="base">
              <a:spcAft>
                <a:spcPct val="0"/>
              </a:spcAft>
              <a:buFontTx/>
              <a:buChar char="•"/>
            </a:pPr>
            <a:r>
              <a:rPr lang="en-US" kern="0" dirty="0">
                <a:solidFill>
                  <a:srgbClr val="585858"/>
                </a:solidFill>
                <a:latin typeface="Georgia" pitchFamily="18" charset="0"/>
                <a:cs typeface="Arial"/>
              </a:rPr>
              <a:t>Committee may or may not provide any funding to a project</a:t>
            </a:r>
          </a:p>
          <a:p>
            <a:pPr defTabSz="914400" fontAlgn="base">
              <a:spcAft>
                <a:spcPct val="0"/>
              </a:spcAft>
              <a:buFontTx/>
              <a:buChar char="•"/>
            </a:pPr>
            <a:r>
              <a:rPr lang="en-US" kern="0" dirty="0">
                <a:solidFill>
                  <a:srgbClr val="585858"/>
                </a:solidFill>
                <a:latin typeface="Georgia" pitchFamily="18" charset="0"/>
                <a:cs typeface="Arial"/>
              </a:rPr>
              <a:t>REIMBURSEMENT  to club AFTER project completed and final reports are satisfied</a:t>
            </a:r>
          </a:p>
        </p:txBody>
      </p:sp>
    </p:spTree>
    <p:extLst>
      <p:ext uri="{BB962C8B-B14F-4D97-AF65-F5344CB8AC3E}">
        <p14:creationId xmlns:p14="http://schemas.microsoft.com/office/powerpoint/2010/main" val="1276839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8" y="2033337"/>
            <a:ext cx="4972713" cy="132414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5400" b="1" spc="-150" dirty="0">
              <a:solidFill>
                <a:srgbClr val="FFFFFF"/>
              </a:solidFill>
              <a:latin typeface="Arial Narrow Bold"/>
              <a:cs typeface="Arial Narrow Bold"/>
            </a:endParaRPr>
          </a:p>
        </p:txBody>
      </p:sp>
      <p:sp>
        <p:nvSpPr>
          <p:cNvPr id="6" name="Title 1"/>
          <p:cNvSpPr txBox="1">
            <a:spLocks/>
          </p:cNvSpPr>
          <p:nvPr/>
        </p:nvSpPr>
        <p:spPr>
          <a:xfrm>
            <a:off x="189108" y="3427245"/>
            <a:ext cx="6175597"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r>
              <a:rPr lang="en-US" sz="3600" b="0" spc="0" dirty="0">
                <a:solidFill>
                  <a:srgbClr val="FFFFFF"/>
                </a:solidFill>
                <a:latin typeface="Arial"/>
                <a:cs typeface="Arial"/>
              </a:rPr>
              <a:t>APPLYING FOR AND IMPLEMENTING A GRANT</a:t>
            </a:r>
          </a:p>
        </p:txBody>
      </p:sp>
      <p:sp>
        <p:nvSpPr>
          <p:cNvPr id="7" name="TextBox 6"/>
          <p:cNvSpPr txBox="1"/>
          <p:nvPr/>
        </p:nvSpPr>
        <p:spPr>
          <a:xfrm>
            <a:off x="282927" y="6079923"/>
            <a:ext cx="8613513" cy="353943"/>
          </a:xfrm>
          <a:prstGeom prst="rect">
            <a:avLst/>
          </a:prstGeom>
          <a:noFill/>
        </p:spPr>
        <p:txBody>
          <a:bodyPr wrap="square" rtlCol="0" anchor="t">
            <a:spAutoFit/>
          </a:bodyPr>
          <a:lstStyle/>
          <a:p>
            <a:pPr algn="r"/>
            <a:endParaRPr lang="en-US" sz="1700" spc="100" dirty="0">
              <a:solidFill>
                <a:srgbClr val="01B4E7"/>
              </a:solidFill>
              <a:latin typeface="Arial"/>
              <a:cs typeface="Arial"/>
            </a:endParaRPr>
          </a:p>
        </p:txBody>
      </p:sp>
    </p:spTree>
    <p:extLst>
      <p:ext uri="{BB962C8B-B14F-4D97-AF65-F5344CB8AC3E}">
        <p14:creationId xmlns:p14="http://schemas.microsoft.com/office/powerpoint/2010/main" val="600220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0838" indent="-350838" defTabSz="914400" fontAlgn="base">
              <a:spcAft>
                <a:spcPct val="0"/>
              </a:spcAft>
              <a:buFontTx/>
              <a:buChar char="•"/>
            </a:pPr>
            <a:r>
              <a:rPr lang="en-US" kern="0" dirty="0">
                <a:solidFill>
                  <a:srgbClr val="585858"/>
                </a:solidFill>
                <a:latin typeface="Georgia" pitchFamily="18" charset="0"/>
                <a:cs typeface="Arial"/>
              </a:rPr>
              <a:t>Two club members attend a GMS </a:t>
            </a:r>
          </a:p>
          <a:p>
            <a:pPr marL="350838" indent="-350838" defTabSz="914400" fontAlgn="base">
              <a:spcAft>
                <a:spcPct val="0"/>
              </a:spcAft>
              <a:buFontTx/>
              <a:buChar char="•"/>
            </a:pPr>
            <a:r>
              <a:rPr lang="en-US" kern="0" dirty="0">
                <a:solidFill>
                  <a:srgbClr val="585858"/>
                </a:solidFill>
                <a:latin typeface="Georgia" pitchFamily="18" charset="0"/>
                <a:cs typeface="Arial"/>
              </a:rPr>
              <a:t>Read and understand District 7630 Terms and Agreement Policy for District Grants</a:t>
            </a:r>
          </a:p>
          <a:p>
            <a:pPr marL="350838" indent="-350838" defTabSz="914400" fontAlgn="base">
              <a:spcAft>
                <a:spcPct val="0"/>
              </a:spcAft>
              <a:buFontTx/>
              <a:buChar char="•"/>
            </a:pPr>
            <a:r>
              <a:rPr lang="en-US" kern="0" dirty="0">
                <a:solidFill>
                  <a:srgbClr val="585858"/>
                </a:solidFill>
                <a:latin typeface="Georgia" pitchFamily="18" charset="0"/>
                <a:cs typeface="Arial"/>
              </a:rPr>
              <a:t>Identify project and potential partners</a:t>
            </a:r>
          </a:p>
          <a:p>
            <a:pPr marL="350838" indent="-350838" defTabSz="914400" fontAlgn="base">
              <a:spcAft>
                <a:spcPct val="0"/>
              </a:spcAft>
              <a:buFontTx/>
              <a:buChar char="•"/>
            </a:pPr>
            <a:r>
              <a:rPr lang="en-US" kern="0" dirty="0">
                <a:solidFill>
                  <a:srgbClr val="585858"/>
                </a:solidFill>
                <a:latin typeface="Georgia" pitchFamily="18" charset="0"/>
                <a:cs typeface="Arial"/>
              </a:rPr>
              <a:t>Get approval from club members</a:t>
            </a:r>
          </a:p>
          <a:p>
            <a:pPr marL="350838" indent="-350838" defTabSz="914400" fontAlgn="base">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HOW TO START</a:t>
            </a:r>
          </a:p>
        </p:txBody>
      </p:sp>
    </p:spTree>
    <p:extLst>
      <p:ext uri="{BB962C8B-B14F-4D97-AF65-F5344CB8AC3E}">
        <p14:creationId xmlns:p14="http://schemas.microsoft.com/office/powerpoint/2010/main" val="287608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40856" y="1417027"/>
            <a:ext cx="8460419" cy="501484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defTabSz="914400" eaLnBrk="0" fontAlgn="base" hangingPunct="0">
              <a:spcAft>
                <a:spcPct val="0"/>
              </a:spcAft>
              <a:buFontTx/>
              <a:buChar char="•"/>
            </a:pPr>
            <a:r>
              <a:rPr lang="en-US" sz="2000" kern="0" dirty="0">
                <a:solidFill>
                  <a:srgbClr val="585858"/>
                </a:solidFill>
                <a:latin typeface="Georgia" pitchFamily="18" charset="0"/>
                <a:cs typeface="Arial"/>
              </a:rPr>
              <a:t>Submit application  and MOU to Grants sub-committee by </a:t>
            </a:r>
            <a:r>
              <a:rPr lang="en-US" sz="2000" b="1" kern="0" dirty="0">
                <a:solidFill>
                  <a:srgbClr val="585858"/>
                </a:solidFill>
                <a:latin typeface="Georgia" pitchFamily="18" charset="0"/>
                <a:cs typeface="Arial"/>
              </a:rPr>
              <a:t>midnight</a:t>
            </a:r>
            <a:r>
              <a:rPr lang="en-US" sz="2000" kern="0" dirty="0">
                <a:solidFill>
                  <a:srgbClr val="585858"/>
                </a:solidFill>
                <a:latin typeface="Georgia" pitchFamily="18" charset="0"/>
                <a:cs typeface="Arial"/>
              </a:rPr>
              <a:t> </a:t>
            </a:r>
            <a:r>
              <a:rPr lang="en-US" sz="2000" b="1" kern="0" dirty="0">
                <a:solidFill>
                  <a:srgbClr val="585858"/>
                </a:solidFill>
                <a:latin typeface="Georgia" pitchFamily="18" charset="0"/>
                <a:cs typeface="Arial"/>
              </a:rPr>
              <a:t>June 1, 2024.</a:t>
            </a:r>
          </a:p>
          <a:p>
            <a:pPr marL="0" indent="0" defTabSz="914400" eaLnBrk="0" fontAlgn="base" hangingPunct="0">
              <a:spcAft>
                <a:spcPct val="0"/>
              </a:spcAft>
              <a:buNone/>
            </a:pPr>
            <a:endParaRPr lang="en-US" sz="2000" kern="0" dirty="0">
              <a:solidFill>
                <a:srgbClr val="585858"/>
              </a:solidFill>
              <a:latin typeface="Georgia" pitchFamily="18" charset="0"/>
              <a:cs typeface="Arial"/>
            </a:endParaRPr>
          </a:p>
          <a:p>
            <a:pPr marL="457200" indent="-457200" defTabSz="914400" eaLnBrk="0" fontAlgn="base" hangingPunct="0">
              <a:spcAft>
                <a:spcPct val="0"/>
              </a:spcAft>
              <a:buFontTx/>
              <a:buChar char="•"/>
            </a:pPr>
            <a:r>
              <a:rPr lang="en-US" sz="2000" kern="0" dirty="0">
                <a:solidFill>
                  <a:srgbClr val="585858"/>
                </a:solidFill>
                <a:latin typeface="Georgia" pitchFamily="18" charset="0"/>
                <a:cs typeface="Arial"/>
              </a:rPr>
              <a:t>District Approval/Rejection notice by </a:t>
            </a:r>
            <a:r>
              <a:rPr lang="en-US" sz="2000" b="1" kern="0" dirty="0">
                <a:solidFill>
                  <a:srgbClr val="585858"/>
                </a:solidFill>
                <a:latin typeface="Georgia" pitchFamily="18" charset="0"/>
                <a:cs typeface="Arial"/>
              </a:rPr>
              <a:t>June 30, 2024</a:t>
            </a:r>
          </a:p>
          <a:p>
            <a:pPr marL="0" indent="0" defTabSz="914400" eaLnBrk="0" fontAlgn="base" hangingPunct="0">
              <a:spcAft>
                <a:spcPct val="0"/>
              </a:spcAft>
              <a:buNone/>
            </a:pPr>
            <a:endParaRPr lang="en-US" sz="2000" kern="0" dirty="0">
              <a:solidFill>
                <a:srgbClr val="585858"/>
              </a:solidFill>
              <a:latin typeface="Georgia" pitchFamily="18" charset="0"/>
              <a:cs typeface="Arial"/>
            </a:endParaRPr>
          </a:p>
          <a:p>
            <a:pPr marL="457200" indent="-457200" defTabSz="914400" eaLnBrk="0" fontAlgn="base" hangingPunct="0">
              <a:spcAft>
                <a:spcPct val="0"/>
              </a:spcAft>
              <a:buFontTx/>
              <a:buChar char="•"/>
            </a:pPr>
            <a:r>
              <a:rPr lang="en-US" sz="2000" b="1" kern="0" dirty="0">
                <a:solidFill>
                  <a:srgbClr val="585858"/>
                </a:solidFill>
                <a:latin typeface="Georgia" pitchFamily="18" charset="0"/>
                <a:cs typeface="Arial"/>
              </a:rPr>
              <a:t>DO NOT BEGIN project until RI approval and  notified to begin </a:t>
            </a:r>
            <a:r>
              <a:rPr lang="en-US" sz="2000" kern="0" dirty="0">
                <a:solidFill>
                  <a:srgbClr val="585858"/>
                </a:solidFill>
                <a:latin typeface="Georgia" pitchFamily="18" charset="0"/>
                <a:cs typeface="Arial"/>
              </a:rPr>
              <a:t>(Hopefully in July)</a:t>
            </a:r>
          </a:p>
          <a:p>
            <a:pPr marL="0" indent="0" defTabSz="914400" eaLnBrk="0" fontAlgn="base" hangingPunct="0">
              <a:spcAft>
                <a:spcPct val="0"/>
              </a:spcAft>
              <a:buNone/>
            </a:pPr>
            <a:endParaRPr lang="en-US" sz="2000" kern="0" dirty="0">
              <a:solidFill>
                <a:srgbClr val="585858"/>
              </a:solidFill>
              <a:latin typeface="Georgia" pitchFamily="18" charset="0"/>
              <a:cs typeface="Arial"/>
            </a:endParaRPr>
          </a:p>
          <a:p>
            <a:pPr marL="457200" indent="-457200" defTabSz="914400" eaLnBrk="0" fontAlgn="base" hangingPunct="0">
              <a:spcAft>
                <a:spcPct val="0"/>
              </a:spcAft>
              <a:buFontTx/>
              <a:buChar char="•"/>
            </a:pPr>
            <a:r>
              <a:rPr lang="en-US" sz="2000" kern="0" dirty="0">
                <a:solidFill>
                  <a:srgbClr val="585858"/>
                </a:solidFill>
                <a:latin typeface="Georgia" pitchFamily="18" charset="0"/>
                <a:cs typeface="Arial"/>
              </a:rPr>
              <a:t>Mid Year Status report due to District Grant Chair by </a:t>
            </a:r>
            <a:r>
              <a:rPr lang="en-US" sz="2000" b="1" kern="0" dirty="0">
                <a:solidFill>
                  <a:srgbClr val="585858"/>
                </a:solidFill>
                <a:latin typeface="Georgia" pitchFamily="18" charset="0"/>
                <a:cs typeface="Arial"/>
              </a:rPr>
              <a:t>January 1</a:t>
            </a:r>
            <a:r>
              <a:rPr lang="en-US" sz="2000" b="1" kern="0" baseline="30000" dirty="0">
                <a:solidFill>
                  <a:srgbClr val="585858"/>
                </a:solidFill>
                <a:latin typeface="Georgia" pitchFamily="18" charset="0"/>
                <a:cs typeface="Arial"/>
              </a:rPr>
              <a:t>st</a:t>
            </a:r>
            <a:endParaRPr lang="en-US" sz="2000" b="1" kern="0" dirty="0">
              <a:solidFill>
                <a:srgbClr val="585858"/>
              </a:solidFill>
              <a:latin typeface="Georgia" pitchFamily="18" charset="0"/>
              <a:cs typeface="Arial"/>
            </a:endParaRPr>
          </a:p>
          <a:p>
            <a:pPr marL="457200" indent="-457200" defTabSz="914400" eaLnBrk="0" fontAlgn="base" hangingPunct="0">
              <a:spcAft>
                <a:spcPct val="0"/>
              </a:spcAft>
              <a:buFontTx/>
              <a:buChar char="•"/>
            </a:pPr>
            <a:endParaRPr lang="en-US" sz="2000" kern="0" dirty="0">
              <a:solidFill>
                <a:srgbClr val="585858"/>
              </a:solidFill>
              <a:latin typeface="Georgia" pitchFamily="18" charset="0"/>
              <a:cs typeface="Arial"/>
            </a:endParaRPr>
          </a:p>
          <a:p>
            <a:pPr marL="457200" indent="-457200" defTabSz="914400" eaLnBrk="0" fontAlgn="base" hangingPunct="0">
              <a:spcAft>
                <a:spcPct val="0"/>
              </a:spcAft>
              <a:buFontTx/>
              <a:buChar char="•"/>
            </a:pPr>
            <a:r>
              <a:rPr lang="en-US" sz="2000" kern="0" dirty="0">
                <a:solidFill>
                  <a:srgbClr val="585858"/>
                </a:solidFill>
                <a:latin typeface="Georgia" pitchFamily="18" charset="0"/>
                <a:cs typeface="Arial"/>
              </a:rPr>
              <a:t>Complete project and submit Final Report by </a:t>
            </a:r>
            <a:r>
              <a:rPr lang="en-US" sz="2000" b="1" kern="0" dirty="0">
                <a:solidFill>
                  <a:srgbClr val="585858"/>
                </a:solidFill>
                <a:latin typeface="Georgia" pitchFamily="18" charset="0"/>
                <a:cs typeface="Arial"/>
              </a:rPr>
              <a:t>midnight June 1, 2025.</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GRANTS TIMELINE</a:t>
            </a:r>
          </a:p>
        </p:txBody>
      </p:sp>
    </p:spTree>
    <p:extLst>
      <p:ext uri="{BB962C8B-B14F-4D97-AF65-F5344CB8AC3E}">
        <p14:creationId xmlns:p14="http://schemas.microsoft.com/office/powerpoint/2010/main" val="3832971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0838" lvl="0" indent="-350838" defTabSz="914400" fontAlgn="base">
              <a:spcAft>
                <a:spcPct val="0"/>
              </a:spcAft>
              <a:buFontTx/>
              <a:buChar char="•"/>
            </a:pPr>
            <a:r>
              <a:rPr lang="en-US" kern="0" dirty="0">
                <a:solidFill>
                  <a:srgbClr val="585858"/>
                </a:solidFill>
                <a:latin typeface="Georgia" pitchFamily="18" charset="0"/>
                <a:cs typeface="Arial"/>
              </a:rPr>
              <a:t>Understand what is a District grant</a:t>
            </a:r>
          </a:p>
          <a:p>
            <a:pPr marL="350838" lvl="0" indent="-350838" defTabSz="914400" fontAlgn="base">
              <a:spcAft>
                <a:spcPct val="0"/>
              </a:spcAft>
              <a:buFontTx/>
              <a:buChar char="•"/>
            </a:pPr>
            <a:r>
              <a:rPr lang="en-US" kern="0" dirty="0">
                <a:solidFill>
                  <a:srgbClr val="585858"/>
                </a:solidFill>
                <a:latin typeface="Georgia" pitchFamily="18" charset="0"/>
                <a:cs typeface="Arial"/>
              </a:rPr>
              <a:t>Learn stewardship expectations</a:t>
            </a:r>
          </a:p>
          <a:p>
            <a:pPr marL="350838" lvl="0" indent="-350838" defTabSz="914400" fontAlgn="base">
              <a:spcAft>
                <a:spcPct val="0"/>
              </a:spcAft>
              <a:buFontTx/>
              <a:buChar char="•"/>
            </a:pPr>
            <a:r>
              <a:rPr lang="en-US" kern="0" dirty="0">
                <a:solidFill>
                  <a:srgbClr val="585858"/>
                </a:solidFill>
                <a:latin typeface="Georgia" pitchFamily="18" charset="0"/>
                <a:cs typeface="Arial"/>
              </a:rPr>
              <a:t>Designing a project</a:t>
            </a:r>
          </a:p>
          <a:p>
            <a:pPr marL="350838" lvl="0" indent="-350838" defTabSz="914400" fontAlgn="base">
              <a:spcAft>
                <a:spcPct val="0"/>
              </a:spcAft>
              <a:buFontTx/>
              <a:buChar char="•"/>
            </a:pPr>
            <a:r>
              <a:rPr lang="en-US" kern="0" dirty="0">
                <a:solidFill>
                  <a:srgbClr val="585858"/>
                </a:solidFill>
                <a:latin typeface="Georgia" pitchFamily="18" charset="0"/>
                <a:cs typeface="Arial"/>
              </a:rPr>
              <a:t>Club eligibility and qualifications to apply</a:t>
            </a:r>
          </a:p>
          <a:p>
            <a:pPr marL="350838" lvl="0" indent="-350838" defTabSz="914400" fontAlgn="base">
              <a:spcAft>
                <a:spcPct val="0"/>
              </a:spcAft>
              <a:buFontTx/>
              <a:buChar char="•"/>
            </a:pPr>
            <a:r>
              <a:rPr lang="en-US" kern="0" dirty="0">
                <a:solidFill>
                  <a:srgbClr val="585858"/>
                </a:solidFill>
                <a:latin typeface="Georgia" pitchFamily="18" charset="0"/>
                <a:cs typeface="Arial"/>
              </a:rPr>
              <a:t>Funding</a:t>
            </a:r>
          </a:p>
          <a:p>
            <a:pPr marL="350838" lvl="0" indent="-350838" defTabSz="914400" fontAlgn="base">
              <a:spcAft>
                <a:spcPct val="0"/>
              </a:spcAft>
              <a:buFontTx/>
              <a:buChar char="•"/>
            </a:pPr>
            <a:r>
              <a:rPr lang="en-US" kern="0" dirty="0">
                <a:solidFill>
                  <a:srgbClr val="585858"/>
                </a:solidFill>
                <a:latin typeface="Georgia" pitchFamily="18" charset="0"/>
                <a:cs typeface="Arial"/>
              </a:rPr>
              <a:t>Reporting process</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PURPOSE</a:t>
            </a:r>
          </a:p>
        </p:txBody>
      </p:sp>
    </p:spTree>
    <p:extLst>
      <p:ext uri="{BB962C8B-B14F-4D97-AF65-F5344CB8AC3E}">
        <p14:creationId xmlns:p14="http://schemas.microsoft.com/office/powerpoint/2010/main" val="183929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070811" y="1518469"/>
            <a:ext cx="7882214"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36550" indent="-336550" defTabSz="914400" eaLnBrk="0" fontAlgn="base" hangingPunct="0">
              <a:lnSpc>
                <a:spcPct val="130000"/>
              </a:lnSpc>
              <a:spcAft>
                <a:spcPct val="0"/>
              </a:spcAft>
              <a:buFont typeface="Arial"/>
              <a:buNone/>
            </a:pPr>
            <a:endParaRPr lang="en-US" dirty="0">
              <a:solidFill>
                <a:srgbClr val="585858"/>
              </a:solidFill>
              <a:latin typeface="Georgia" pitchFamily="18" charset="0"/>
              <a:cs typeface="Arial" charset="0"/>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RECORD KEEPING</a:t>
            </a:r>
          </a:p>
        </p:txBody>
      </p:sp>
      <p:sp>
        <p:nvSpPr>
          <p:cNvPr id="5"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None/>
            </a:pPr>
            <a:r>
              <a:rPr lang="en-US" b="1" kern="0" dirty="0">
                <a:solidFill>
                  <a:srgbClr val="585858"/>
                </a:solidFill>
                <a:latin typeface="Georgia" pitchFamily="18" charset="0"/>
                <a:cs typeface="Arial"/>
              </a:rPr>
              <a:t>Read the Final Report FIRST!</a:t>
            </a:r>
          </a:p>
          <a:p>
            <a:pPr marL="0" indent="0" defTabSz="914400" fontAlgn="base">
              <a:spcAft>
                <a:spcPct val="0"/>
              </a:spcAft>
              <a:buNone/>
            </a:pPr>
            <a:r>
              <a:rPr lang="en-US" kern="0" dirty="0">
                <a:solidFill>
                  <a:srgbClr val="585858"/>
                </a:solidFill>
                <a:latin typeface="Georgia" pitchFamily="18" charset="0"/>
                <a:cs typeface="Arial"/>
              </a:rPr>
              <a:t>Final report needs: </a:t>
            </a:r>
          </a:p>
          <a:p>
            <a:pPr defTabSz="914400" fontAlgn="base">
              <a:spcAft>
                <a:spcPct val="0"/>
              </a:spcAft>
              <a:buFontTx/>
              <a:buChar char="•"/>
            </a:pPr>
            <a:r>
              <a:rPr lang="en-US" kern="0" dirty="0">
                <a:solidFill>
                  <a:srgbClr val="585858"/>
                </a:solidFill>
                <a:latin typeface="Georgia" pitchFamily="18" charset="0"/>
                <a:cs typeface="Arial"/>
              </a:rPr>
              <a:t>All documentation for project</a:t>
            </a:r>
          </a:p>
          <a:p>
            <a:pPr defTabSz="914400" fontAlgn="base">
              <a:spcAft>
                <a:spcPct val="0"/>
              </a:spcAft>
              <a:buFontTx/>
              <a:buChar char="•"/>
            </a:pPr>
            <a:r>
              <a:rPr lang="en-US" kern="0" dirty="0">
                <a:solidFill>
                  <a:srgbClr val="585858"/>
                </a:solidFill>
                <a:latin typeface="Georgia" pitchFamily="18" charset="0"/>
                <a:cs typeface="Arial"/>
              </a:rPr>
              <a:t>Copies of press releases, pictures, invoices, copies or facsimiles of cancelled checks, competitive bidding, disclosure of conflict of interest and more…</a:t>
            </a:r>
          </a:p>
          <a:p>
            <a:pPr marL="0" indent="0" defTabSz="914400" fontAlgn="base">
              <a:spcAft>
                <a:spcPct val="0"/>
              </a:spcAft>
              <a:buNone/>
            </a:pPr>
            <a:r>
              <a:rPr lang="en-US" b="1" kern="0" dirty="0">
                <a:solidFill>
                  <a:srgbClr val="585858"/>
                </a:solidFill>
                <a:latin typeface="Georgia" pitchFamily="18" charset="0"/>
                <a:cs typeface="Arial"/>
              </a:rPr>
              <a:t>Keep all records for FIVE years.</a:t>
            </a:r>
          </a:p>
          <a:p>
            <a:pPr defTabSz="914400" fontAlgn="base">
              <a:spcAft>
                <a:spcPct val="0"/>
              </a:spcAft>
              <a:buFontTx/>
              <a:buChar char="•"/>
            </a:pPr>
            <a:endParaRPr lang="en-US" kern="0" dirty="0">
              <a:solidFill>
                <a:srgbClr val="585858"/>
              </a:solidFill>
              <a:latin typeface="Georgia" pitchFamily="18" charset="0"/>
              <a:cs typeface="Arial"/>
            </a:endParaRPr>
          </a:p>
        </p:txBody>
      </p:sp>
    </p:spTree>
    <p:extLst>
      <p:ext uri="{BB962C8B-B14F-4D97-AF65-F5344CB8AC3E}">
        <p14:creationId xmlns:p14="http://schemas.microsoft.com/office/powerpoint/2010/main" val="1628203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2112322"/>
            <a:ext cx="8278322" cy="33850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fontAlgn="base">
              <a:spcAft>
                <a:spcPct val="0"/>
              </a:spcAft>
            </a:pPr>
            <a:r>
              <a:rPr lang="en-US" kern="0" dirty="0">
                <a:solidFill>
                  <a:srgbClr val="585858"/>
                </a:solidFill>
                <a:latin typeface="Georgia" pitchFamily="18" charset="0"/>
                <a:cs typeface="Arial"/>
              </a:rPr>
              <a:t>Primary club must pay vendors directly </a:t>
            </a:r>
          </a:p>
          <a:p>
            <a:pPr defTabSz="914400" fontAlgn="base">
              <a:spcAft>
                <a:spcPct val="0"/>
              </a:spcAft>
            </a:pPr>
            <a:endParaRPr lang="en-US" kern="0" dirty="0">
              <a:solidFill>
                <a:srgbClr val="585858"/>
              </a:solidFill>
              <a:latin typeface="Georgia" pitchFamily="18" charset="0"/>
              <a:cs typeface="Arial"/>
            </a:endParaRPr>
          </a:p>
          <a:p>
            <a:pPr defTabSz="914400" fontAlgn="base">
              <a:spcAft>
                <a:spcPct val="0"/>
              </a:spcAft>
            </a:pPr>
            <a:r>
              <a:rPr lang="en-US" sz="3000" b="1" kern="0" dirty="0">
                <a:solidFill>
                  <a:srgbClr val="585858"/>
                </a:solidFill>
                <a:latin typeface="Georgia" pitchFamily="18" charset="0"/>
                <a:cs typeface="Arial"/>
              </a:rPr>
              <a:t>Primary club must pay vendors directly</a:t>
            </a:r>
          </a:p>
          <a:p>
            <a:pPr marL="0" indent="0" defTabSz="914400" fontAlgn="base">
              <a:spcAft>
                <a:spcPct val="0"/>
              </a:spcAft>
              <a:buNone/>
            </a:pPr>
            <a:endParaRPr lang="en-US" kern="0" dirty="0">
              <a:solidFill>
                <a:srgbClr val="585858"/>
              </a:solidFill>
              <a:latin typeface="Georgia" pitchFamily="18" charset="0"/>
              <a:cs typeface="Arial"/>
            </a:endParaRPr>
          </a:p>
          <a:p>
            <a:pPr defTabSz="914400" fontAlgn="base">
              <a:spcAft>
                <a:spcPct val="0"/>
              </a:spcAft>
            </a:pPr>
            <a:r>
              <a:rPr lang="en-US" kern="0" dirty="0">
                <a:solidFill>
                  <a:srgbClr val="585858"/>
                </a:solidFill>
                <a:latin typeface="Georgia" pitchFamily="18" charset="0"/>
                <a:cs typeface="Arial"/>
              </a:rPr>
              <a:t>Cannot reimburse another organization.</a:t>
            </a:r>
          </a:p>
          <a:p>
            <a:pPr marL="0" indent="0" defTabSz="914400" fontAlgn="base">
              <a:spcAft>
                <a:spcPct val="0"/>
              </a:spcAft>
              <a:buFont typeface="Arial"/>
              <a:buNone/>
            </a:pPr>
            <a:r>
              <a:rPr lang="en-US" kern="0" dirty="0">
                <a:solidFill>
                  <a:srgbClr val="000000"/>
                </a:solidFill>
                <a:latin typeface="Arial"/>
                <a:cs typeface="Arial"/>
              </a:rPr>
              <a:t>	</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PAYMENTS BY PRIMARY CLUB</a:t>
            </a:r>
          </a:p>
        </p:txBody>
      </p:sp>
    </p:spTree>
    <p:extLst>
      <p:ext uri="{BB962C8B-B14F-4D97-AF65-F5344CB8AC3E}">
        <p14:creationId xmlns:p14="http://schemas.microsoft.com/office/powerpoint/2010/main" val="7313518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6787" y="1794407"/>
            <a:ext cx="7962106" cy="3693319"/>
          </a:xfrm>
          <a:prstGeom prst="rect">
            <a:avLst/>
          </a:prstGeom>
          <a:noFill/>
        </p:spPr>
        <p:txBody>
          <a:bodyPr wrap="square" rtlCol="0">
            <a:spAutoFit/>
          </a:bodyPr>
          <a:lstStyle/>
          <a:p>
            <a:r>
              <a:rPr lang="en-US" sz="2400" kern="0" dirty="0">
                <a:solidFill>
                  <a:srgbClr val="585858"/>
                </a:solidFill>
                <a:latin typeface="Georgia" pitchFamily="18" charset="0"/>
                <a:cs typeface="Arial"/>
              </a:rPr>
              <a:t>IF a club member does the purchasing, they CAN be reimbursed by the club</a:t>
            </a:r>
          </a:p>
          <a:p>
            <a:r>
              <a:rPr lang="en-US" sz="2800" kern="0" dirty="0">
                <a:solidFill>
                  <a:srgbClr val="585858"/>
                </a:solidFill>
                <a:latin typeface="Georgia" pitchFamily="18" charset="0"/>
                <a:cs typeface="Arial"/>
              </a:rPr>
              <a:t> </a:t>
            </a:r>
          </a:p>
          <a:p>
            <a:pPr marL="457200" indent="-457200">
              <a:buFont typeface="+mj-lt"/>
              <a:buAutoNum type="arabicPeriod"/>
            </a:pPr>
            <a:r>
              <a:rPr lang="en-US" sz="2800" kern="0" dirty="0">
                <a:solidFill>
                  <a:srgbClr val="585858"/>
                </a:solidFill>
                <a:latin typeface="Georgia" pitchFamily="18" charset="0"/>
                <a:cs typeface="Arial"/>
              </a:rPr>
              <a:t>Must show the complete paper trail </a:t>
            </a:r>
          </a:p>
          <a:p>
            <a:pPr marL="457200" indent="-457200">
              <a:buFont typeface="+mj-lt"/>
              <a:buAutoNum type="arabicPeriod"/>
            </a:pPr>
            <a:r>
              <a:rPr lang="en-US" sz="2800" kern="0" dirty="0">
                <a:solidFill>
                  <a:srgbClr val="585858"/>
                </a:solidFill>
                <a:latin typeface="Georgia" pitchFamily="18" charset="0"/>
                <a:cs typeface="Arial"/>
              </a:rPr>
              <a:t>invoices or receipts </a:t>
            </a:r>
          </a:p>
          <a:p>
            <a:pPr marL="457200" indent="-457200">
              <a:buFont typeface="+mj-lt"/>
              <a:buAutoNum type="arabicPeriod"/>
            </a:pPr>
            <a:r>
              <a:rPr lang="en-US" sz="2800" kern="0" dirty="0">
                <a:solidFill>
                  <a:srgbClr val="585858"/>
                </a:solidFill>
                <a:latin typeface="Georgia" pitchFamily="18" charset="0"/>
                <a:cs typeface="Arial"/>
              </a:rPr>
              <a:t>credit card payment, statement, </a:t>
            </a:r>
          </a:p>
          <a:p>
            <a:pPr marL="457200" indent="-457200">
              <a:buFont typeface="+mj-lt"/>
              <a:buAutoNum type="arabicPeriod"/>
            </a:pPr>
            <a:r>
              <a:rPr lang="en-US" sz="2800" kern="0" dirty="0">
                <a:solidFill>
                  <a:srgbClr val="585858"/>
                </a:solidFill>
                <a:latin typeface="Georgia" pitchFamily="18" charset="0"/>
                <a:cs typeface="Arial"/>
              </a:rPr>
              <a:t>cancelled check, bank statement</a:t>
            </a:r>
          </a:p>
          <a:p>
            <a:pPr marL="457200" indent="-457200">
              <a:buFont typeface="+mj-lt"/>
              <a:buAutoNum type="arabicPeriod"/>
            </a:pPr>
            <a:r>
              <a:rPr lang="en-US" sz="2800" kern="0" dirty="0">
                <a:solidFill>
                  <a:srgbClr val="585858"/>
                </a:solidFill>
                <a:latin typeface="Georgia" pitchFamily="18" charset="0"/>
                <a:cs typeface="Arial"/>
              </a:rPr>
              <a:t>club check to member, etc.</a:t>
            </a:r>
          </a:p>
          <a:p>
            <a:endParaRPr lang="en-US" dirty="0"/>
          </a:p>
        </p:txBody>
      </p:sp>
      <p:sp>
        <p:nvSpPr>
          <p:cNvPr id="4" name="TextBox 3"/>
          <p:cNvSpPr txBox="1"/>
          <p:nvPr/>
        </p:nvSpPr>
        <p:spPr>
          <a:xfrm>
            <a:off x="509666" y="449705"/>
            <a:ext cx="7899816" cy="523220"/>
          </a:xfrm>
          <a:prstGeom prst="rect">
            <a:avLst/>
          </a:prstGeom>
          <a:noFill/>
        </p:spPr>
        <p:txBody>
          <a:bodyPr wrap="square" rtlCol="0">
            <a:spAutoFit/>
          </a:bodyPr>
          <a:lstStyle/>
          <a:p>
            <a:r>
              <a:rPr lang="en-US" sz="2800" dirty="0">
                <a:solidFill>
                  <a:prstClr val="white"/>
                </a:solidFill>
                <a:latin typeface="Arial Narrow Bold" panose="020B0706020202030204" pitchFamily="34" charset="0"/>
              </a:rPr>
              <a:t>PAYMENTS BY PRIMARY CLUB</a:t>
            </a:r>
          </a:p>
        </p:txBody>
      </p:sp>
    </p:spTree>
    <p:extLst>
      <p:ext uri="{BB962C8B-B14F-4D97-AF65-F5344CB8AC3E}">
        <p14:creationId xmlns:p14="http://schemas.microsoft.com/office/powerpoint/2010/main" val="310212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03DEC67-1826-4B6D-B409-9B17CBFE742C}"/>
              </a:ext>
            </a:extLst>
          </p:cNvPr>
          <p:cNvGraphicFramePr>
            <a:graphicFrameLocks noChangeAspect="1"/>
          </p:cNvGraphicFramePr>
          <p:nvPr>
            <p:extLst>
              <p:ext uri="{D42A27DB-BD31-4B8C-83A1-F6EECF244321}">
                <p14:modId xmlns:p14="http://schemas.microsoft.com/office/powerpoint/2010/main" val="186892140"/>
              </p:ext>
            </p:extLst>
          </p:nvPr>
        </p:nvGraphicFramePr>
        <p:xfrm>
          <a:off x="2140168" y="261264"/>
          <a:ext cx="4656138" cy="6034088"/>
        </p:xfrm>
        <a:graphic>
          <a:graphicData uri="http://schemas.openxmlformats.org/presentationml/2006/ole">
            <mc:AlternateContent xmlns:mc="http://schemas.openxmlformats.org/markup-compatibility/2006">
              <mc:Choice xmlns:v="urn:schemas-microsoft-com:vml" Requires="v">
                <p:oleObj name="Acrobat Document" r:id="rId2" imgW="4655785" imgH="6034757" progId="Acrobat.Document.DC">
                  <p:embed/>
                </p:oleObj>
              </mc:Choice>
              <mc:Fallback>
                <p:oleObj name="Acrobat Document" r:id="rId2" imgW="4655785" imgH="6034757" progId="Acrobat.Document.DC">
                  <p:embed/>
                  <p:pic>
                    <p:nvPicPr>
                      <p:cNvPr id="2" name="Object 1">
                        <a:extLst>
                          <a:ext uri="{FF2B5EF4-FFF2-40B4-BE49-F238E27FC236}">
                            <a16:creationId xmlns:a16="http://schemas.microsoft.com/office/drawing/2014/main" id="{603DEC67-1826-4B6D-B409-9B17CBFE742C}"/>
                          </a:ext>
                        </a:extLst>
                      </p:cNvPr>
                      <p:cNvPicPr/>
                      <p:nvPr/>
                    </p:nvPicPr>
                    <p:blipFill>
                      <a:blip r:embed="rId3"/>
                      <a:stretch>
                        <a:fillRect/>
                      </a:stretch>
                    </p:blipFill>
                    <p:spPr>
                      <a:xfrm>
                        <a:off x="2140168" y="261264"/>
                        <a:ext cx="4656138" cy="6034088"/>
                      </a:xfrm>
                      <a:prstGeom prst="rect">
                        <a:avLst/>
                      </a:prstGeom>
                    </p:spPr>
                  </p:pic>
                </p:oleObj>
              </mc:Fallback>
            </mc:AlternateContent>
          </a:graphicData>
        </a:graphic>
      </p:graphicFrame>
    </p:spTree>
    <p:extLst>
      <p:ext uri="{BB962C8B-B14F-4D97-AF65-F5344CB8AC3E}">
        <p14:creationId xmlns:p14="http://schemas.microsoft.com/office/powerpoint/2010/main" val="315671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B435D5D-4CFB-286B-9532-239714A8E37D}"/>
              </a:ext>
            </a:extLst>
          </p:cNvPr>
          <p:cNvGraphicFramePr>
            <a:graphicFrameLocks noChangeAspect="1"/>
          </p:cNvGraphicFramePr>
          <p:nvPr>
            <p:extLst>
              <p:ext uri="{D42A27DB-BD31-4B8C-83A1-F6EECF244321}">
                <p14:modId xmlns:p14="http://schemas.microsoft.com/office/powerpoint/2010/main" val="602194871"/>
              </p:ext>
            </p:extLst>
          </p:nvPr>
        </p:nvGraphicFramePr>
        <p:xfrm>
          <a:off x="1920012" y="172252"/>
          <a:ext cx="4718050" cy="6108700"/>
        </p:xfrm>
        <a:graphic>
          <a:graphicData uri="http://schemas.openxmlformats.org/presentationml/2006/ole">
            <mc:AlternateContent xmlns:mc="http://schemas.openxmlformats.org/markup-compatibility/2006">
              <mc:Choice xmlns:v="urn:schemas-microsoft-com:vml" Requires="v">
                <p:oleObj r:id="rId2" imgW="5651480" imgH="7324917" progId="">
                  <p:embed/>
                </p:oleObj>
              </mc:Choice>
              <mc:Fallback>
                <p:oleObj r:id="rId2" imgW="5651480" imgH="7324917" progId="">
                  <p:embed/>
                  <p:pic>
                    <p:nvPicPr>
                      <p:cNvPr id="0" name=""/>
                      <p:cNvPicPr/>
                      <p:nvPr/>
                    </p:nvPicPr>
                    <p:blipFill>
                      <a:blip r:embed="rId3"/>
                      <a:stretch>
                        <a:fillRect/>
                      </a:stretch>
                    </p:blipFill>
                    <p:spPr>
                      <a:xfrm>
                        <a:off x="1920012" y="172252"/>
                        <a:ext cx="4718050" cy="6108700"/>
                      </a:xfrm>
                      <a:prstGeom prst="rect">
                        <a:avLst/>
                      </a:prstGeom>
                    </p:spPr>
                  </p:pic>
                </p:oleObj>
              </mc:Fallback>
            </mc:AlternateContent>
          </a:graphicData>
        </a:graphic>
      </p:graphicFrame>
    </p:spTree>
    <p:extLst>
      <p:ext uri="{BB962C8B-B14F-4D97-AF65-F5344CB8AC3E}">
        <p14:creationId xmlns:p14="http://schemas.microsoft.com/office/powerpoint/2010/main" val="3835236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CE8CDE-BA03-4102-BE82-54DB22467871}"/>
              </a:ext>
            </a:extLst>
          </p:cNvPr>
          <p:cNvPicPr>
            <a:picLocks noChangeAspect="1"/>
          </p:cNvPicPr>
          <p:nvPr/>
        </p:nvPicPr>
        <p:blipFill>
          <a:blip r:embed="rId2"/>
          <a:stretch>
            <a:fillRect/>
          </a:stretch>
        </p:blipFill>
        <p:spPr>
          <a:xfrm>
            <a:off x="598867" y="0"/>
            <a:ext cx="7946265" cy="6858000"/>
          </a:xfrm>
          <a:prstGeom prst="rect">
            <a:avLst/>
          </a:prstGeom>
        </p:spPr>
      </p:pic>
    </p:spTree>
    <p:extLst>
      <p:ext uri="{BB962C8B-B14F-4D97-AF65-F5344CB8AC3E}">
        <p14:creationId xmlns:p14="http://schemas.microsoft.com/office/powerpoint/2010/main" val="89262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37674" y="1660358"/>
            <a:ext cx="7808494" cy="4308872"/>
          </a:xfrm>
          <a:prstGeom prst="rect">
            <a:avLst/>
          </a:prstGeom>
          <a:noFill/>
        </p:spPr>
        <p:txBody>
          <a:bodyPr wrap="square" rtlCol="0">
            <a:spAutoFit/>
          </a:bodyPr>
          <a:lstStyle/>
          <a:p>
            <a:pPr algn="ctr"/>
            <a:r>
              <a:rPr lang="en-US" sz="3200" dirty="0">
                <a:solidFill>
                  <a:schemeClr val="tx1">
                    <a:lumMod val="65000"/>
                    <a:lumOff val="35000"/>
                  </a:schemeClr>
                </a:solidFill>
                <a:latin typeface="Georgia" panose="02040502050405020303" pitchFamily="18" charset="0"/>
              </a:rPr>
              <a:t>When your project is done, assemble all documents, complete Final Report and SUBMIT!</a:t>
            </a:r>
          </a:p>
          <a:p>
            <a:endParaRPr lang="en-US" sz="3200" dirty="0">
              <a:solidFill>
                <a:schemeClr val="tx1">
                  <a:lumMod val="65000"/>
                  <a:lumOff val="35000"/>
                </a:schemeClr>
              </a:solidFill>
              <a:latin typeface="Georgia" panose="02040502050405020303" pitchFamily="18" charset="0"/>
            </a:endParaRPr>
          </a:p>
          <a:p>
            <a:pPr algn="ctr"/>
            <a:r>
              <a:rPr lang="en-US" sz="3200" b="1" dirty="0">
                <a:solidFill>
                  <a:schemeClr val="tx1">
                    <a:lumMod val="65000"/>
                    <a:lumOff val="35000"/>
                  </a:schemeClr>
                </a:solidFill>
                <a:latin typeface="Georgia" panose="02040502050405020303" pitchFamily="18" charset="0"/>
              </a:rPr>
              <a:t>DO NOT wait until June 1!</a:t>
            </a:r>
          </a:p>
          <a:p>
            <a:pPr algn="ctr"/>
            <a:endParaRPr lang="en-US" sz="3200" dirty="0">
              <a:solidFill>
                <a:schemeClr val="tx1">
                  <a:lumMod val="65000"/>
                  <a:lumOff val="35000"/>
                </a:schemeClr>
              </a:solidFill>
              <a:latin typeface="Georgia" panose="02040502050405020303" pitchFamily="18" charset="0"/>
            </a:endParaRPr>
          </a:p>
          <a:p>
            <a:pPr algn="ctr"/>
            <a:r>
              <a:rPr lang="en-US" sz="3200" dirty="0">
                <a:solidFill>
                  <a:schemeClr val="tx1">
                    <a:lumMod val="65000"/>
                    <a:lumOff val="35000"/>
                  </a:schemeClr>
                </a:solidFill>
                <a:latin typeface="Georgia" panose="02040502050405020303" pitchFamily="18" charset="0"/>
              </a:rPr>
              <a:t>Email report and documents to the District Grants Chair! </a:t>
            </a:r>
          </a:p>
          <a:p>
            <a:endParaRPr lang="en-US" dirty="0"/>
          </a:p>
        </p:txBody>
      </p:sp>
      <p:sp>
        <p:nvSpPr>
          <p:cNvPr id="4" name="Title 1">
            <a:extLst>
              <a:ext uri="{FF2B5EF4-FFF2-40B4-BE49-F238E27FC236}">
                <a16:creationId xmlns:a16="http://schemas.microsoft.com/office/drawing/2014/main" id="{9860EE69-3E36-F60D-36C0-B84B681893B3}"/>
              </a:ext>
            </a:extLst>
          </p:cNvPr>
          <p:cNvSpPr txBox="1">
            <a:spLocks/>
          </p:cNvSpPr>
          <p:nvPr/>
        </p:nvSpPr>
        <p:spPr>
          <a:xfrm>
            <a:off x="190041"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FINAL REPORT DUE ON/BEFORE JUNE 1, 2025</a:t>
            </a:r>
          </a:p>
        </p:txBody>
      </p:sp>
    </p:spTree>
    <p:extLst>
      <p:ext uri="{BB962C8B-B14F-4D97-AF65-F5344CB8AC3E}">
        <p14:creationId xmlns:p14="http://schemas.microsoft.com/office/powerpoint/2010/main" val="1874542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860EE69-3E36-F60D-36C0-B84B681893B3}"/>
              </a:ext>
            </a:extLst>
          </p:cNvPr>
          <p:cNvSpPr txBox="1">
            <a:spLocks/>
          </p:cNvSpPr>
          <p:nvPr/>
        </p:nvSpPr>
        <p:spPr>
          <a:xfrm>
            <a:off x="190041"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FORMS NEEDED</a:t>
            </a:r>
          </a:p>
        </p:txBody>
      </p:sp>
      <p:sp>
        <p:nvSpPr>
          <p:cNvPr id="2" name="TextBox 1">
            <a:extLst>
              <a:ext uri="{FF2B5EF4-FFF2-40B4-BE49-F238E27FC236}">
                <a16:creationId xmlns:a16="http://schemas.microsoft.com/office/drawing/2014/main" id="{388DD436-2416-48DA-B95D-140BCD590C48}"/>
              </a:ext>
            </a:extLst>
          </p:cNvPr>
          <p:cNvSpPr txBox="1"/>
          <p:nvPr/>
        </p:nvSpPr>
        <p:spPr>
          <a:xfrm>
            <a:off x="798990" y="1532554"/>
            <a:ext cx="8154968" cy="49552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Application Form</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FAQ</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Terms and Agreements</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Memo of Understanding (MOU)</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Timeline/Checklist </a:t>
            </a:r>
          </a:p>
          <a:p>
            <a:pPr marL="285750" indent="-285750">
              <a:buFont typeface="Arial" panose="020B0604020202020204" pitchFamily="34" charset="0"/>
              <a:buChar char="•"/>
            </a:pPr>
            <a:r>
              <a:rPr lang="en-US" sz="3200" dirty="0">
                <a:solidFill>
                  <a:schemeClr val="tx1">
                    <a:lumMod val="65000"/>
                    <a:lumOff val="35000"/>
                  </a:schemeClr>
                </a:solidFill>
                <a:latin typeface="Georgia" panose="02040502050405020303" pitchFamily="18" charset="0"/>
              </a:rPr>
              <a:t>Final Report Form</a:t>
            </a:r>
          </a:p>
          <a:p>
            <a:pPr marL="285750" indent="-285750">
              <a:buFont typeface="Arial" panose="020B0604020202020204" pitchFamily="34" charset="0"/>
              <a:buChar char="•"/>
            </a:pPr>
            <a:endParaRPr lang="en-US" sz="3200" dirty="0">
              <a:solidFill>
                <a:schemeClr val="tx1">
                  <a:lumMod val="65000"/>
                  <a:lumOff val="35000"/>
                </a:schemeClr>
              </a:solidFill>
              <a:latin typeface="Georgia" panose="02040502050405020303" pitchFamily="18" charset="0"/>
            </a:endParaRPr>
          </a:p>
          <a:p>
            <a:r>
              <a:rPr lang="en-US" sz="3200" dirty="0">
                <a:solidFill>
                  <a:schemeClr val="tx1">
                    <a:lumMod val="65000"/>
                    <a:lumOff val="35000"/>
                  </a:schemeClr>
                </a:solidFill>
                <a:latin typeface="Georgia" panose="02040502050405020303" pitchFamily="18" charset="0"/>
              </a:rPr>
              <a:t>All forms will be in DACdb:</a:t>
            </a:r>
          </a:p>
          <a:p>
            <a:r>
              <a:rPr lang="en-US" sz="2800" dirty="0">
                <a:solidFill>
                  <a:schemeClr val="tx1">
                    <a:lumMod val="65000"/>
                    <a:lumOff val="35000"/>
                  </a:schemeClr>
                </a:solidFill>
                <a:latin typeface="Georgia" panose="02040502050405020303" pitchFamily="18" charset="0"/>
              </a:rPr>
              <a:t>District Files, Secure Files, 24-25 District Grants</a:t>
            </a:r>
          </a:p>
          <a:p>
            <a:pPr marL="285750" indent="-285750">
              <a:buFont typeface="Arial" panose="020B0604020202020204" pitchFamily="34" charset="0"/>
              <a:buChar char="•"/>
            </a:pPr>
            <a:endParaRPr lang="en-US" sz="3200" dirty="0">
              <a:solidFill>
                <a:schemeClr val="tx1">
                  <a:lumMod val="65000"/>
                  <a:lumOff val="35000"/>
                </a:schemeClr>
              </a:solidFill>
            </a:endParaRPr>
          </a:p>
        </p:txBody>
      </p:sp>
    </p:spTree>
    <p:extLst>
      <p:ext uri="{BB962C8B-B14F-4D97-AF65-F5344CB8AC3E}">
        <p14:creationId xmlns:p14="http://schemas.microsoft.com/office/powerpoint/2010/main" val="1056516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1BFBD5-4B3F-408A-A6ED-B23A3DF916E6}"/>
              </a:ext>
            </a:extLst>
          </p:cNvPr>
          <p:cNvSpPr txBox="1"/>
          <p:nvPr/>
        </p:nvSpPr>
        <p:spPr>
          <a:xfrm>
            <a:off x="1678488" y="1917820"/>
            <a:ext cx="5599134" cy="2308324"/>
          </a:xfrm>
          <a:prstGeom prst="rect">
            <a:avLst/>
          </a:prstGeom>
          <a:noFill/>
        </p:spPr>
        <p:txBody>
          <a:bodyPr wrap="square" rtlCol="0">
            <a:spAutoFit/>
          </a:bodyPr>
          <a:lstStyle/>
          <a:p>
            <a:pPr algn="ctr"/>
            <a:r>
              <a:rPr lang="en-US" sz="8000" dirty="0">
                <a:solidFill>
                  <a:schemeClr val="tx1">
                    <a:lumMod val="65000"/>
                    <a:lumOff val="35000"/>
                  </a:schemeClr>
                </a:solidFill>
              </a:rPr>
              <a:t>Questions?</a:t>
            </a:r>
          </a:p>
          <a:p>
            <a:pPr algn="ctr"/>
            <a:endParaRPr lang="en-US" sz="3200" dirty="0"/>
          </a:p>
          <a:p>
            <a:pPr algn="ctr"/>
            <a:endParaRPr lang="en-US" sz="3200" dirty="0"/>
          </a:p>
        </p:txBody>
      </p:sp>
    </p:spTree>
    <p:extLst>
      <p:ext uri="{BB962C8B-B14F-4D97-AF65-F5344CB8AC3E}">
        <p14:creationId xmlns:p14="http://schemas.microsoft.com/office/powerpoint/2010/main" val="3948984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640" y="443567"/>
            <a:ext cx="8442664" cy="5970865"/>
          </a:xfrm>
          <a:prstGeom prst="rect">
            <a:avLst/>
          </a:prstGeom>
          <a:noFill/>
        </p:spPr>
        <p:txBody>
          <a:bodyPr wrap="square" rtlCol="0">
            <a:spAutoFit/>
          </a:bodyPr>
          <a:lstStyle/>
          <a:p>
            <a:r>
              <a:rPr lang="en-US" sz="2400" dirty="0">
                <a:solidFill>
                  <a:schemeClr val="tx1">
                    <a:lumMod val="65000"/>
                    <a:lumOff val="35000"/>
                  </a:schemeClr>
                </a:solidFill>
              </a:rPr>
              <a:t>Upon completion of today’s GMS:</a:t>
            </a:r>
          </a:p>
          <a:p>
            <a:endParaRPr lang="en-US" sz="2400" dirty="0">
              <a:solidFill>
                <a:schemeClr val="tx1">
                  <a:lumMod val="65000"/>
                  <a:lumOff val="35000"/>
                </a:schemeClr>
              </a:solidFill>
            </a:endParaRPr>
          </a:p>
          <a:p>
            <a:r>
              <a:rPr lang="en-US" sz="2400" dirty="0">
                <a:solidFill>
                  <a:schemeClr val="tx1">
                    <a:lumMod val="65000"/>
                    <a:lumOff val="35000"/>
                  </a:schemeClr>
                </a:solidFill>
              </a:rPr>
              <a:t>Email within 30 minutes:</a:t>
            </a:r>
          </a:p>
          <a:p>
            <a:endParaRPr lang="en-US" sz="2400" dirty="0">
              <a:solidFill>
                <a:schemeClr val="tx1">
                  <a:lumMod val="65000"/>
                  <a:lumOff val="35000"/>
                </a:schemeClr>
              </a:solidFill>
            </a:endParaRPr>
          </a:p>
          <a:p>
            <a:r>
              <a:rPr lang="en-US" sz="2400" b="1" dirty="0">
                <a:solidFill>
                  <a:schemeClr val="tx1">
                    <a:lumMod val="65000"/>
                    <a:lumOff val="35000"/>
                  </a:schemeClr>
                </a:solidFill>
              </a:rPr>
              <a:t>Your name and club name</a:t>
            </a:r>
          </a:p>
          <a:p>
            <a:r>
              <a:rPr lang="en-US" sz="2400" b="1" dirty="0">
                <a:solidFill>
                  <a:schemeClr val="tx1">
                    <a:lumMod val="65000"/>
                    <a:lumOff val="35000"/>
                  </a:schemeClr>
                </a:solidFill>
              </a:rPr>
              <a:t>Answer these two questions:</a:t>
            </a:r>
          </a:p>
          <a:p>
            <a:endParaRPr lang="en-US" sz="2400" dirty="0">
              <a:solidFill>
                <a:schemeClr val="tx1">
                  <a:lumMod val="65000"/>
                  <a:lumOff val="35000"/>
                </a:schemeClr>
              </a:solidFill>
            </a:endParaRPr>
          </a:p>
          <a:p>
            <a:pPr marL="342900" indent="-342900">
              <a:buAutoNum type="arabicPeriod"/>
            </a:pPr>
            <a:r>
              <a:rPr lang="en-US" sz="2400" b="0" i="0" dirty="0">
                <a:solidFill>
                  <a:schemeClr val="tx1">
                    <a:lumMod val="65000"/>
                    <a:lumOff val="35000"/>
                  </a:schemeClr>
                </a:solidFill>
                <a:effectLst/>
              </a:rPr>
              <a:t>When are mid-year reports due to the District Grant Chair</a:t>
            </a:r>
            <a:r>
              <a:rPr lang="en-US" sz="2400" dirty="0">
                <a:solidFill>
                  <a:schemeClr val="tx1">
                    <a:lumMod val="65000"/>
                    <a:lumOff val="35000"/>
                  </a:schemeClr>
                </a:solidFill>
              </a:rPr>
              <a:t>?</a:t>
            </a:r>
          </a:p>
          <a:p>
            <a:pPr marL="342900" indent="-342900">
              <a:buAutoNum type="arabicPeriod"/>
            </a:pPr>
            <a:endParaRPr lang="en-US" sz="2400" dirty="0">
              <a:solidFill>
                <a:schemeClr val="tx1">
                  <a:lumMod val="65000"/>
                  <a:lumOff val="35000"/>
                </a:schemeClr>
              </a:solidFill>
            </a:endParaRPr>
          </a:p>
          <a:p>
            <a:pPr marL="342900" indent="-342900">
              <a:buAutoNum type="arabicPeriod"/>
            </a:pPr>
            <a:r>
              <a:rPr lang="en-US" sz="2400" b="0" i="0" dirty="0">
                <a:solidFill>
                  <a:schemeClr val="tx1">
                    <a:lumMod val="65000"/>
                    <a:lumOff val="35000"/>
                  </a:schemeClr>
                </a:solidFill>
                <a:effectLst/>
              </a:rPr>
              <a:t>When can you begin your district grant project?</a:t>
            </a:r>
          </a:p>
          <a:p>
            <a:endParaRPr lang="en-US" sz="2400" dirty="0">
              <a:hlinkClick r:id="rId2"/>
            </a:endParaRPr>
          </a:p>
          <a:p>
            <a:pPr algn="ctr"/>
            <a:r>
              <a:rPr lang="en-US" sz="3600" b="0" i="0" dirty="0">
                <a:solidFill>
                  <a:srgbClr val="1155CC"/>
                </a:solidFill>
                <a:effectLst/>
                <a:latin typeface="+mj-lt"/>
                <a:hlinkClick r:id="rId3"/>
              </a:rPr>
              <a:t>mmudronrotary@gmail.com</a:t>
            </a:r>
            <a:r>
              <a:rPr lang="en-US" sz="3600" b="0" i="0" dirty="0">
                <a:solidFill>
                  <a:srgbClr val="222222"/>
                </a:solidFill>
                <a:effectLst/>
                <a:latin typeface="+mj-lt"/>
              </a:rPr>
              <a:t> </a:t>
            </a:r>
          </a:p>
          <a:p>
            <a:pPr algn="ctr"/>
            <a:endParaRPr lang="en-US" sz="3600" dirty="0"/>
          </a:p>
          <a:p>
            <a:endParaRPr lang="en-US" dirty="0"/>
          </a:p>
        </p:txBody>
      </p:sp>
    </p:spTree>
    <p:extLst>
      <p:ext uri="{BB962C8B-B14F-4D97-AF65-F5344CB8AC3E}">
        <p14:creationId xmlns:p14="http://schemas.microsoft.com/office/powerpoint/2010/main" val="1726378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50838" lvl="0" indent="-350838" defTabSz="914400" fontAlgn="base">
              <a:spcAft>
                <a:spcPct val="0"/>
              </a:spcAft>
              <a:buFontTx/>
              <a:buChar char="•"/>
            </a:pPr>
            <a:r>
              <a:rPr lang="en-US" kern="0" dirty="0">
                <a:solidFill>
                  <a:srgbClr val="585858"/>
                </a:solidFill>
                <a:latin typeface="Georgia" pitchFamily="18" charset="0"/>
                <a:cs typeface="Arial"/>
              </a:rPr>
              <a:t>District grants are used to fund smaller-scale Rotary club projects</a:t>
            </a:r>
          </a:p>
          <a:p>
            <a:pPr marL="350838" lvl="0" indent="-350838" defTabSz="914400" fontAlgn="base">
              <a:spcAft>
                <a:spcPct val="0"/>
              </a:spcAft>
              <a:buFontTx/>
              <a:buChar char="•"/>
            </a:pPr>
            <a:r>
              <a:rPr lang="en-US" kern="0" dirty="0">
                <a:solidFill>
                  <a:srgbClr val="585858"/>
                </a:solidFill>
                <a:latin typeface="Georgia" pitchFamily="18" charset="0"/>
                <a:cs typeface="Arial"/>
              </a:rPr>
              <a:t>Minimum award is $1,000</a:t>
            </a:r>
          </a:p>
          <a:p>
            <a:pPr marL="350838" lvl="0" indent="-350838" defTabSz="914400" fontAlgn="base">
              <a:spcAft>
                <a:spcPct val="0"/>
              </a:spcAft>
              <a:buFontTx/>
              <a:buChar char="•"/>
            </a:pPr>
            <a:r>
              <a:rPr lang="en-US" kern="0" dirty="0">
                <a:solidFill>
                  <a:srgbClr val="585858"/>
                </a:solidFill>
                <a:latin typeface="Georgia" pitchFamily="18" charset="0"/>
                <a:cs typeface="Arial"/>
              </a:rPr>
              <a:t>Maximum award is $5,000</a:t>
            </a:r>
          </a:p>
          <a:p>
            <a:pPr marL="350838" lvl="0" indent="-350838" defTabSz="914400" fontAlgn="base">
              <a:spcAft>
                <a:spcPct val="0"/>
              </a:spcAft>
              <a:buFontTx/>
              <a:buChar char="•"/>
            </a:pPr>
            <a:r>
              <a:rPr lang="en-US" kern="0" dirty="0">
                <a:solidFill>
                  <a:srgbClr val="585858"/>
                </a:solidFill>
                <a:latin typeface="Georgia" pitchFamily="18" charset="0"/>
                <a:cs typeface="Arial"/>
              </a:rPr>
              <a:t>Club must provide at least 20% of funding to the project. Therefore, a project must be </a:t>
            </a:r>
            <a:r>
              <a:rPr lang="en-US" b="1" kern="0" dirty="0">
                <a:solidFill>
                  <a:srgbClr val="585858"/>
                </a:solidFill>
                <a:latin typeface="Georgia" pitchFamily="18" charset="0"/>
                <a:cs typeface="Arial"/>
              </a:rPr>
              <a:t>$1,250 or larger.</a:t>
            </a:r>
          </a:p>
          <a:p>
            <a:pPr marL="350838" lvl="0" indent="-350838" defTabSz="914400" fontAlgn="base">
              <a:spcAft>
                <a:spcPct val="0"/>
              </a:spcAft>
              <a:buFontTx/>
              <a:buChar char="•"/>
            </a:pPr>
            <a:endParaRPr lang="en-US" kern="0" dirty="0">
              <a:solidFill>
                <a:srgbClr val="585858"/>
              </a:solidFill>
              <a:latin typeface="Georgia" pitchFamily="18" charset="0"/>
              <a:cs typeface="Arial"/>
            </a:endParaRPr>
          </a:p>
          <a:p>
            <a:pPr marL="350838" lvl="0" indent="-350838" defTabSz="914400" fontAlgn="base">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DISTRICT GRANT DEFINED</a:t>
            </a:r>
          </a:p>
        </p:txBody>
      </p:sp>
    </p:spTree>
    <p:extLst>
      <p:ext uri="{BB962C8B-B14F-4D97-AF65-F5344CB8AC3E}">
        <p14:creationId xmlns:p14="http://schemas.microsoft.com/office/powerpoint/2010/main" val="241361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Project begins and ends within the Rotary year it is funded</a:t>
            </a:r>
          </a:p>
          <a:p>
            <a:pPr lvl="0" defTabSz="914400" eaLnBrk="0" fontAlgn="base" hangingPunct="0">
              <a:spcAft>
                <a:spcPct val="0"/>
              </a:spcAft>
              <a:buFontTx/>
              <a:buChar char="•"/>
            </a:pPr>
            <a:r>
              <a:rPr lang="en-US" kern="0" dirty="0">
                <a:solidFill>
                  <a:srgbClr val="585858"/>
                </a:solidFill>
                <a:latin typeface="Georgia" pitchFamily="18" charset="0"/>
                <a:ea typeface="굴림" pitchFamily="34" charset="-127"/>
                <a:cs typeface="Arial"/>
              </a:rPr>
              <a:t>Multiple-club,  area-wide projects, single-club projects</a:t>
            </a:r>
          </a:p>
          <a:p>
            <a:pPr lvl="0" defTabSz="914400" eaLnBrk="0" fontAlgn="base" hangingPunct="0">
              <a:spcAft>
                <a:spcPct val="0"/>
              </a:spcAft>
              <a:buFontTx/>
              <a:buChar char="•"/>
            </a:pPr>
            <a:r>
              <a:rPr lang="en-US" kern="0" dirty="0">
                <a:solidFill>
                  <a:srgbClr val="585858"/>
                </a:solidFill>
                <a:latin typeface="Georgia" pitchFamily="18" charset="0"/>
                <a:ea typeface="굴림" pitchFamily="34" charset="-127"/>
                <a:cs typeface="Arial"/>
              </a:rPr>
              <a:t>Only one grant  per club as primary sponsor</a:t>
            </a:r>
          </a:p>
          <a:p>
            <a:pPr lvl="0" defTabSz="914400" eaLnBrk="0" fontAlgn="base" hangingPunct="0">
              <a:spcAft>
                <a:spcPct val="0"/>
              </a:spcAft>
              <a:buFontTx/>
              <a:buChar char="•"/>
            </a:pPr>
            <a:r>
              <a:rPr lang="en-US" kern="0" dirty="0">
                <a:solidFill>
                  <a:srgbClr val="585858"/>
                </a:solidFill>
                <a:latin typeface="Georgia" pitchFamily="18" charset="0"/>
                <a:ea typeface="굴림" pitchFamily="34" charset="-127"/>
                <a:cs typeface="Arial"/>
              </a:rPr>
              <a:t>Repeat projects by same club(s) not eligible in consecutive years</a:t>
            </a:r>
          </a:p>
          <a:p>
            <a:pPr lvl="0" defTabSz="914400" eaLnBrk="0" fontAlgn="base" hangingPunct="0">
              <a:spcAft>
                <a:spcPct val="0"/>
              </a:spcAft>
              <a:buFontTx/>
              <a:buChar char="•"/>
            </a:pPr>
            <a:endParaRPr lang="en-US" kern="0" dirty="0">
              <a:solidFill>
                <a:srgbClr val="585858"/>
              </a:solidFill>
              <a:latin typeface="Georgia" pitchFamily="18" charset="0"/>
              <a:ea typeface="굴림" pitchFamily="34" charset="-127"/>
              <a:cs typeface="Arial"/>
            </a:endParaRPr>
          </a:p>
          <a:p>
            <a:pPr lvl="0" defTabSz="914400" eaLnBrk="0" fontAlgn="base" hangingPunct="0">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schemeClr val="bg1"/>
                </a:solidFill>
              </a:rPr>
              <a:t>PROJECT REQUIREMENTS</a:t>
            </a:r>
          </a:p>
        </p:txBody>
      </p:sp>
    </p:spTree>
    <p:extLst>
      <p:ext uri="{BB962C8B-B14F-4D97-AF65-F5344CB8AC3E}">
        <p14:creationId xmlns:p14="http://schemas.microsoft.com/office/powerpoint/2010/main" val="1199871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In a Multiple-club project, the primary club is responsible for the project.</a:t>
            </a:r>
          </a:p>
          <a:p>
            <a:pPr defTabSz="914400" eaLnBrk="0" fontAlgn="base" hangingPunct="0">
              <a:spcAft>
                <a:spcPct val="0"/>
              </a:spcAft>
              <a:buFontTx/>
              <a:buChar char="•"/>
            </a:pPr>
            <a:r>
              <a:rPr lang="en-US" kern="0" dirty="0">
                <a:solidFill>
                  <a:srgbClr val="585858"/>
                </a:solidFill>
                <a:latin typeface="Georgia" pitchFamily="18" charset="0"/>
                <a:ea typeface="굴림" pitchFamily="34" charset="-127"/>
                <a:cs typeface="Arial"/>
              </a:rPr>
              <a:t>All qualifications apply to the primary club.</a:t>
            </a:r>
          </a:p>
          <a:p>
            <a:pPr defTabSz="914400" eaLnBrk="0" fontAlgn="base" hangingPunct="0">
              <a:spcAft>
                <a:spcPct val="0"/>
              </a:spcAft>
              <a:buFontTx/>
              <a:buChar char="•"/>
            </a:pPr>
            <a:r>
              <a:rPr lang="en-US" kern="0" dirty="0">
                <a:solidFill>
                  <a:srgbClr val="585858"/>
                </a:solidFill>
                <a:latin typeface="Georgia" pitchFamily="18" charset="0"/>
                <a:ea typeface="굴림" pitchFamily="34" charset="-127"/>
                <a:cs typeface="Arial"/>
              </a:rPr>
              <a:t>The primary club controls the finances and does the payments.</a:t>
            </a:r>
          </a:p>
          <a:p>
            <a:pPr defTabSz="914400" eaLnBrk="0" fontAlgn="base" hangingPunct="0">
              <a:spcAft>
                <a:spcPct val="0"/>
              </a:spcAft>
              <a:buFontTx/>
              <a:buChar char="•"/>
            </a:pPr>
            <a:r>
              <a:rPr lang="en-US" kern="0" dirty="0">
                <a:solidFill>
                  <a:srgbClr val="585858"/>
                </a:solidFill>
                <a:latin typeface="Georgia" pitchFamily="18" charset="0"/>
                <a:ea typeface="굴림" pitchFamily="34" charset="-127"/>
                <a:cs typeface="Arial"/>
              </a:rPr>
              <a:t>The primary club does the reporting.</a:t>
            </a:r>
          </a:p>
          <a:p>
            <a:pPr defTabSz="914400" eaLnBrk="0" fontAlgn="base" hangingPunct="0">
              <a:spcAft>
                <a:spcPct val="0"/>
              </a:spcAft>
              <a:buFontTx/>
              <a:buChar char="•"/>
            </a:pPr>
            <a:endParaRPr lang="en-US" kern="0" dirty="0">
              <a:solidFill>
                <a:srgbClr val="585858"/>
              </a:solidFill>
              <a:latin typeface="Georgia" pitchFamily="18" charset="0"/>
              <a:ea typeface="굴림" pitchFamily="34" charset="-127"/>
              <a:cs typeface="Arial"/>
            </a:endParaRPr>
          </a:p>
          <a:p>
            <a:pPr defTabSz="914400" eaLnBrk="0" fontAlgn="base" hangingPunct="0">
              <a:spcAft>
                <a:spcPct val="0"/>
              </a:spcAft>
              <a:buFontTx/>
              <a:buChar char="•"/>
            </a:pP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PROJECT REQUIREMENTS</a:t>
            </a:r>
          </a:p>
        </p:txBody>
      </p:sp>
    </p:spTree>
    <p:extLst>
      <p:ext uri="{BB962C8B-B14F-4D97-AF65-F5344CB8AC3E}">
        <p14:creationId xmlns:p14="http://schemas.microsoft.com/office/powerpoint/2010/main" val="150130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8" y="2033337"/>
            <a:ext cx="4972713" cy="132414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endParaRPr lang="en-US" sz="5400" b="1" spc="-150" dirty="0">
              <a:solidFill>
                <a:srgbClr val="FFFFFF"/>
              </a:solidFill>
              <a:latin typeface="Arial Narrow Bold"/>
              <a:cs typeface="Arial Narrow Bold"/>
            </a:endParaRPr>
          </a:p>
        </p:txBody>
      </p:sp>
      <p:sp>
        <p:nvSpPr>
          <p:cNvPr id="6" name="Title 1"/>
          <p:cNvSpPr txBox="1">
            <a:spLocks/>
          </p:cNvSpPr>
          <p:nvPr/>
        </p:nvSpPr>
        <p:spPr>
          <a:xfrm>
            <a:off x="189108" y="3427245"/>
            <a:ext cx="5682303" cy="166077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r>
              <a:rPr lang="en-US" sz="3600" b="0" spc="0" dirty="0">
                <a:solidFill>
                  <a:srgbClr val="FFFFFF"/>
                </a:solidFill>
                <a:latin typeface="Arial"/>
                <a:cs typeface="Arial"/>
              </a:rPr>
              <a:t>DESIGNING A PROJECT</a:t>
            </a:r>
          </a:p>
        </p:txBody>
      </p:sp>
      <p:sp>
        <p:nvSpPr>
          <p:cNvPr id="7" name="TextBox 6"/>
          <p:cNvSpPr txBox="1"/>
          <p:nvPr/>
        </p:nvSpPr>
        <p:spPr>
          <a:xfrm>
            <a:off x="282927" y="6079923"/>
            <a:ext cx="8613513" cy="353943"/>
          </a:xfrm>
          <a:prstGeom prst="rect">
            <a:avLst/>
          </a:prstGeom>
          <a:noFill/>
        </p:spPr>
        <p:txBody>
          <a:bodyPr wrap="square" rtlCol="0" anchor="t">
            <a:spAutoFit/>
          </a:bodyPr>
          <a:lstStyle/>
          <a:p>
            <a:pPr algn="r"/>
            <a:endParaRPr lang="en-US" sz="1700" spc="100" dirty="0">
              <a:solidFill>
                <a:srgbClr val="01B4E7"/>
              </a:solidFill>
              <a:latin typeface="Arial"/>
              <a:cs typeface="Arial"/>
            </a:endParaRPr>
          </a:p>
        </p:txBody>
      </p:sp>
    </p:spTree>
    <p:extLst>
      <p:ext uri="{BB962C8B-B14F-4D97-AF65-F5344CB8AC3E}">
        <p14:creationId xmlns:p14="http://schemas.microsoft.com/office/powerpoint/2010/main" val="2915230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fontAlgn="base">
              <a:spcAft>
                <a:spcPct val="0"/>
              </a:spcAft>
              <a:buNone/>
            </a:pPr>
            <a:r>
              <a:rPr lang="en-US" kern="0" dirty="0">
                <a:solidFill>
                  <a:srgbClr val="585858"/>
                </a:solidFill>
                <a:latin typeface="Georgia" pitchFamily="18" charset="0"/>
                <a:cs typeface="Arial"/>
              </a:rPr>
              <a:t>Want to build your club’s bank account?</a:t>
            </a:r>
          </a:p>
          <a:p>
            <a:pPr marL="0" indent="0" defTabSz="914400" fontAlgn="base">
              <a:spcAft>
                <a:spcPct val="0"/>
              </a:spcAft>
              <a:buNone/>
            </a:pPr>
            <a:r>
              <a:rPr lang="en-US" kern="0" dirty="0">
                <a:solidFill>
                  <a:srgbClr val="585858"/>
                </a:solidFill>
                <a:latin typeface="Georgia" pitchFamily="18" charset="0"/>
                <a:cs typeface="Arial"/>
              </a:rPr>
              <a:t>Don’t apply for a district grant…</a:t>
            </a:r>
          </a:p>
          <a:p>
            <a:pPr marL="0" indent="0" defTabSz="914400" fontAlgn="base">
              <a:spcAft>
                <a:spcPct val="0"/>
              </a:spcAft>
              <a:buNone/>
            </a:pPr>
            <a:endParaRPr lang="en-US" kern="0" dirty="0">
              <a:solidFill>
                <a:srgbClr val="585858"/>
              </a:solidFill>
              <a:latin typeface="Georgia" pitchFamily="18" charset="0"/>
              <a:cs typeface="Arial"/>
            </a:endParaRPr>
          </a:p>
          <a:p>
            <a:pPr marL="0" indent="0" defTabSz="914400" fontAlgn="base">
              <a:spcAft>
                <a:spcPct val="0"/>
              </a:spcAft>
              <a:buNone/>
            </a:pPr>
            <a:r>
              <a:rPr lang="en-US" kern="0" dirty="0">
                <a:solidFill>
                  <a:srgbClr val="585858"/>
                </a:solidFill>
                <a:latin typeface="Georgia" pitchFamily="18" charset="0"/>
                <a:cs typeface="Arial"/>
              </a:rPr>
              <a:t>Want to give money to a nonprofit to help their administration?</a:t>
            </a:r>
          </a:p>
          <a:p>
            <a:pPr marL="0" indent="0" defTabSz="914400" fontAlgn="base">
              <a:spcAft>
                <a:spcPct val="0"/>
              </a:spcAft>
              <a:buNone/>
            </a:pPr>
            <a:r>
              <a:rPr lang="en-US" kern="0" dirty="0">
                <a:solidFill>
                  <a:srgbClr val="585858"/>
                </a:solidFill>
                <a:latin typeface="Georgia" pitchFamily="18" charset="0"/>
                <a:cs typeface="Arial"/>
              </a:rPr>
              <a:t>Don’t apply for a district grant…</a:t>
            </a: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What makes a good project?</a:t>
            </a:r>
          </a:p>
        </p:txBody>
      </p:sp>
    </p:spTree>
    <p:extLst>
      <p:ext uri="{BB962C8B-B14F-4D97-AF65-F5344CB8AC3E}">
        <p14:creationId xmlns:p14="http://schemas.microsoft.com/office/powerpoint/2010/main" val="738146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674703" y="1518469"/>
            <a:ext cx="8278322" cy="43099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Meet community needs</a:t>
            </a:r>
          </a:p>
          <a:p>
            <a:pPr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Are sustainable</a:t>
            </a:r>
          </a:p>
          <a:p>
            <a:pPr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Involve a partner if possible</a:t>
            </a:r>
          </a:p>
          <a:p>
            <a:pPr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Have an implementation</a:t>
            </a:r>
            <a:br>
              <a:rPr lang="en-US" altLang="ko-KR" kern="0" dirty="0">
                <a:solidFill>
                  <a:srgbClr val="585858"/>
                </a:solidFill>
                <a:latin typeface="Georgia" pitchFamily="18" charset="0"/>
                <a:ea typeface="굴림" pitchFamily="34" charset="-127"/>
                <a:cs typeface="Arial"/>
              </a:rPr>
            </a:br>
            <a:r>
              <a:rPr lang="en-US" altLang="ko-KR" kern="0" dirty="0">
                <a:solidFill>
                  <a:srgbClr val="585858"/>
                </a:solidFill>
                <a:latin typeface="Georgia" pitchFamily="18" charset="0"/>
                <a:ea typeface="굴림" pitchFamily="34" charset="-127"/>
                <a:cs typeface="Arial"/>
              </a:rPr>
              <a:t>plan</a:t>
            </a:r>
          </a:p>
          <a:p>
            <a:pPr defTabSz="914400" eaLnBrk="0" fontAlgn="base" hangingPunct="0">
              <a:spcAft>
                <a:spcPct val="0"/>
              </a:spcAft>
              <a:buFontTx/>
              <a:buChar char="•"/>
            </a:pPr>
            <a:r>
              <a:rPr lang="en-US" altLang="ko-KR" kern="0" dirty="0">
                <a:solidFill>
                  <a:srgbClr val="585858"/>
                </a:solidFill>
                <a:latin typeface="Georgia" pitchFamily="18" charset="0"/>
                <a:ea typeface="굴림" pitchFamily="34" charset="-127"/>
                <a:cs typeface="Arial"/>
              </a:rPr>
              <a:t>Maintain proper stewardship </a:t>
            </a:r>
            <a:br>
              <a:rPr lang="en-US" altLang="ko-KR" kern="0" dirty="0">
                <a:solidFill>
                  <a:srgbClr val="585858"/>
                </a:solidFill>
                <a:latin typeface="Georgia" pitchFamily="18" charset="0"/>
                <a:ea typeface="굴림" pitchFamily="34" charset="-127"/>
                <a:cs typeface="Arial"/>
              </a:rPr>
            </a:br>
            <a:r>
              <a:rPr lang="en-US" altLang="ko-KR" kern="0" dirty="0">
                <a:solidFill>
                  <a:srgbClr val="585858"/>
                </a:solidFill>
                <a:latin typeface="Georgia" pitchFamily="18" charset="0"/>
                <a:ea typeface="굴림" pitchFamily="34" charset="-127"/>
                <a:cs typeface="Arial"/>
              </a:rPr>
              <a:t>of funds and paperwork</a:t>
            </a:r>
            <a:endParaRPr lang="en-US" kern="0" dirty="0">
              <a:solidFill>
                <a:srgbClr val="585858"/>
              </a:solidFill>
              <a:latin typeface="Georgia" pitchFamily="18" charset="0"/>
              <a:cs typeface="Arial"/>
            </a:endParaRPr>
          </a:p>
        </p:txBody>
      </p:sp>
      <p:sp>
        <p:nvSpPr>
          <p:cNvPr id="4" name="Title 1"/>
          <p:cNvSpPr txBox="1">
            <a:spLocks/>
          </p:cNvSpPr>
          <p:nvPr/>
        </p:nvSpPr>
        <p:spPr>
          <a:xfrm>
            <a:off x="189108" y="426128"/>
            <a:ext cx="8763917" cy="67417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a:solidFill>
                  <a:prstClr val="white"/>
                </a:solidFill>
              </a:rPr>
              <a:t>SUCCESSFUL GRANT PROJECTS</a:t>
            </a:r>
          </a:p>
        </p:txBody>
      </p:sp>
      <p:pic>
        <p:nvPicPr>
          <p:cNvPr id="6" name="Picture 3" descr="C:\Users\nicholsk\Desktop\Slide show images\Heal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7387" y="1713635"/>
            <a:ext cx="2165350" cy="325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7782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11.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246_Training-Template_EN13.potx</Template>
  <TotalTime>6806</TotalTime>
  <Words>3138</Words>
  <Application>Microsoft Office PowerPoint</Application>
  <PresentationFormat>On-screen Show (4:3)</PresentationFormat>
  <Paragraphs>371</Paragraphs>
  <Slides>39</Slides>
  <Notes>28</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2</vt:i4>
      </vt:variant>
      <vt:variant>
        <vt:lpstr>Slide Titles</vt:lpstr>
      </vt:variant>
      <vt:variant>
        <vt:i4>39</vt:i4>
      </vt:variant>
    </vt:vector>
  </HeadingPairs>
  <TitlesOfParts>
    <vt:vector size="60" baseType="lpstr">
      <vt:lpstr>Arial</vt:lpstr>
      <vt:lpstr>Arial Narrow Bold</vt:lpstr>
      <vt:lpstr>Calibri</vt:lpstr>
      <vt:lpstr>Courier New</vt:lpstr>
      <vt:lpstr>Georgia</vt:lpstr>
      <vt:lpstr>Tahoma</vt:lpstr>
      <vt:lpstr>Times New Roman</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Clip</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Sandra Early</cp:lastModifiedBy>
  <cp:revision>266</cp:revision>
  <cp:lastPrinted>2024-02-19T16:49:21Z</cp:lastPrinted>
  <dcterms:created xsi:type="dcterms:W3CDTF">2013-06-19T15:10:07Z</dcterms:created>
  <dcterms:modified xsi:type="dcterms:W3CDTF">2024-03-30T18:52:37Z</dcterms:modified>
</cp:coreProperties>
</file>